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75"/>
  </p:notesMasterIdLst>
  <p:handoutMasterIdLst>
    <p:handoutMasterId r:id="rId76"/>
  </p:handoutMasterIdLst>
  <p:sldIdLst>
    <p:sldId id="256" r:id="rId2"/>
    <p:sldId id="510" r:id="rId3"/>
    <p:sldId id="407" r:id="rId4"/>
    <p:sldId id="344" r:id="rId5"/>
    <p:sldId id="345" r:id="rId6"/>
    <p:sldId id="346" r:id="rId7"/>
    <p:sldId id="405" r:id="rId8"/>
    <p:sldId id="347" r:id="rId9"/>
    <p:sldId id="406" r:id="rId10"/>
    <p:sldId id="430" r:id="rId11"/>
    <p:sldId id="373" r:id="rId12"/>
    <p:sldId id="488" r:id="rId13"/>
    <p:sldId id="432" r:id="rId14"/>
    <p:sldId id="487" r:id="rId15"/>
    <p:sldId id="374" r:id="rId16"/>
    <p:sldId id="375" r:id="rId17"/>
    <p:sldId id="376" r:id="rId18"/>
    <p:sldId id="433" r:id="rId19"/>
    <p:sldId id="434" r:id="rId20"/>
    <p:sldId id="437" r:id="rId21"/>
    <p:sldId id="486" r:id="rId22"/>
    <p:sldId id="484" r:id="rId23"/>
    <p:sldId id="377" r:id="rId24"/>
    <p:sldId id="379" r:id="rId25"/>
    <p:sldId id="439" r:id="rId26"/>
    <p:sldId id="438" r:id="rId27"/>
    <p:sldId id="489" r:id="rId28"/>
    <p:sldId id="503" r:id="rId29"/>
    <p:sldId id="440" r:id="rId30"/>
    <p:sldId id="380" r:id="rId31"/>
    <p:sldId id="381" r:id="rId32"/>
    <p:sldId id="403" r:id="rId33"/>
    <p:sldId id="382" r:id="rId34"/>
    <p:sldId id="402" r:id="rId35"/>
    <p:sldId id="443" r:id="rId36"/>
    <p:sldId id="444" r:id="rId37"/>
    <p:sldId id="445" r:id="rId38"/>
    <p:sldId id="447" r:id="rId39"/>
    <p:sldId id="448" r:id="rId40"/>
    <p:sldId id="495" r:id="rId41"/>
    <p:sldId id="496" r:id="rId42"/>
    <p:sldId id="497" r:id="rId43"/>
    <p:sldId id="494" r:id="rId44"/>
    <p:sldId id="452" r:id="rId45"/>
    <p:sldId id="453" r:id="rId46"/>
    <p:sldId id="454" r:id="rId47"/>
    <p:sldId id="455" r:id="rId48"/>
    <p:sldId id="499" r:id="rId49"/>
    <p:sldId id="498" r:id="rId50"/>
    <p:sldId id="502" r:id="rId51"/>
    <p:sldId id="465" r:id="rId52"/>
    <p:sldId id="500" r:id="rId53"/>
    <p:sldId id="466" r:id="rId54"/>
    <p:sldId id="467" r:id="rId55"/>
    <p:sldId id="471" r:id="rId56"/>
    <p:sldId id="504" r:id="rId57"/>
    <p:sldId id="505" r:id="rId58"/>
    <p:sldId id="507" r:id="rId59"/>
    <p:sldId id="508" r:id="rId60"/>
    <p:sldId id="506" r:id="rId61"/>
    <p:sldId id="473" r:id="rId62"/>
    <p:sldId id="474" r:id="rId63"/>
    <p:sldId id="475" r:id="rId64"/>
    <p:sldId id="476" r:id="rId65"/>
    <p:sldId id="477" r:id="rId66"/>
    <p:sldId id="478" r:id="rId67"/>
    <p:sldId id="479" r:id="rId68"/>
    <p:sldId id="480" r:id="rId69"/>
    <p:sldId id="509" r:id="rId70"/>
    <p:sldId id="482" r:id="rId71"/>
    <p:sldId id="483" r:id="rId72"/>
    <p:sldId id="511" r:id="rId73"/>
    <p:sldId id="512" r:id="rId7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CCFF33"/>
    <a:srgbClr val="D60093"/>
    <a:srgbClr val="FFFF99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18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F230B71-69E1-744B-B5E0-19BDA2194C15}" type="datetimeFigureOut">
              <a:rPr lang="en-US"/>
              <a:pPr>
                <a:defRPr/>
              </a:pPr>
              <a:t>3/14/20</a:t>
            </a:fld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97B008A-F973-414B-9439-728D4FB11A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004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54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o-RO" noProof="0"/>
              <a:t>Click to edit Master text styles</a:t>
            </a:r>
          </a:p>
          <a:p>
            <a:pPr lvl="1"/>
            <a:r>
              <a:rPr lang="ro-RO" noProof="0"/>
              <a:t>Second level</a:t>
            </a:r>
          </a:p>
          <a:p>
            <a:pPr lvl="2"/>
            <a:r>
              <a:rPr lang="ro-RO" noProof="0"/>
              <a:t>Third level</a:t>
            </a:r>
          </a:p>
          <a:p>
            <a:pPr lvl="3"/>
            <a:r>
              <a:rPr lang="ro-RO" noProof="0"/>
              <a:t>Fourth level</a:t>
            </a:r>
          </a:p>
          <a:p>
            <a:pPr lvl="4"/>
            <a:r>
              <a:rPr lang="ro-RO" noProof="0"/>
              <a:t>Fifth level</a:t>
            </a:r>
          </a:p>
        </p:txBody>
      </p:sp>
      <p:sp>
        <p:nvSpPr>
          <p:cNvPr id="1054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o-RO"/>
          </a:p>
        </p:txBody>
      </p:sp>
      <p:sp>
        <p:nvSpPr>
          <p:cNvPr id="1054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7E91BA60-984B-AE42-ADE4-2E46B1E48E6F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50302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14DBB1-F833-AC44-A0FC-AAABC4EEBE0E}" type="slidenum">
              <a:rPr lang="ro-RO" sz="1300"/>
              <a:pPr/>
              <a:t>1</a:t>
            </a:fld>
            <a:endParaRPr lang="ro-RO" sz="1300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ro-RO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C454C27-1CEF-024A-AE9E-4EC88B46DCB8}" type="slidenum">
              <a:rPr lang="en-US" sz="1300"/>
              <a:pPr/>
              <a:t>51</a:t>
            </a:fld>
            <a:endParaRPr lang="en-US" sz="13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>
                <a:latin typeface="Arial" charset="0"/>
              </a:rPr>
              <a:t>Hello</a:t>
            </a:r>
            <a:r>
              <a:rPr lang="en-US">
                <a:latin typeface="Arial" charset="0"/>
              </a:rPr>
              <a:t>—Establishes and maintains neighbor relationships. </a:t>
            </a:r>
          </a:p>
          <a:p>
            <a:pPr eaLnBrk="1" hangingPunct="1"/>
            <a:r>
              <a:rPr lang="en-US">
                <a:latin typeface="Arial" charset="0"/>
              </a:rPr>
              <a:t>– </a:t>
            </a:r>
            <a:r>
              <a:rPr lang="en-US" b="1">
                <a:latin typeface="Arial" charset="0"/>
              </a:rPr>
              <a:t>Database description</a:t>
            </a:r>
            <a:r>
              <a:rPr lang="en-US">
                <a:latin typeface="Arial" charset="0"/>
              </a:rPr>
              <a:t>—Describes the contents of the topological database. These messages are exchanged when an adjacency is initialized. </a:t>
            </a:r>
          </a:p>
          <a:p>
            <a:pPr eaLnBrk="1" hangingPunct="1"/>
            <a:r>
              <a:rPr lang="en-US">
                <a:latin typeface="Arial" charset="0"/>
              </a:rPr>
              <a:t>– </a:t>
            </a:r>
            <a:r>
              <a:rPr lang="en-US" b="1">
                <a:latin typeface="Arial" charset="0"/>
              </a:rPr>
              <a:t>Link-state request</a:t>
            </a:r>
            <a:r>
              <a:rPr lang="en-US">
                <a:latin typeface="Arial" charset="0"/>
              </a:rPr>
              <a:t>—Requests pieces of the topological database from neighbor routers. These messages are exchanged after a router discovers (by examining database-description packets) that parts of its topological database are outdated. </a:t>
            </a:r>
          </a:p>
          <a:p>
            <a:pPr eaLnBrk="1" hangingPunct="1"/>
            <a:r>
              <a:rPr lang="en-US">
                <a:latin typeface="Arial" charset="0"/>
              </a:rPr>
              <a:t>– </a:t>
            </a:r>
            <a:r>
              <a:rPr lang="en-US" b="1">
                <a:latin typeface="Arial" charset="0"/>
              </a:rPr>
              <a:t>Link-state update</a:t>
            </a:r>
            <a:r>
              <a:rPr lang="en-US">
                <a:latin typeface="Arial" charset="0"/>
              </a:rPr>
              <a:t>—Responds to a link-state request packet. These messages also are used for the regular dispersal of LSAs. Several LSAs can be included within a single link-state update packet. </a:t>
            </a:r>
          </a:p>
          <a:p>
            <a:pPr eaLnBrk="1" hangingPunct="1"/>
            <a:r>
              <a:rPr lang="en-US">
                <a:latin typeface="Arial" charset="0"/>
              </a:rPr>
              <a:t>– </a:t>
            </a:r>
            <a:r>
              <a:rPr lang="en-US" b="1">
                <a:latin typeface="Arial" charset="0"/>
              </a:rPr>
              <a:t>Link-state acknowledgment</a:t>
            </a:r>
            <a:r>
              <a:rPr lang="en-US">
                <a:latin typeface="Arial" charset="0"/>
              </a:rPr>
              <a:t>—Acknowledges link-state update packets.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90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7C88A2B-2829-704F-805D-CFBC4C7A020F}" type="slidenum">
              <a:rPr lang="en-US" sz="1300"/>
              <a:pPr/>
              <a:t>52</a:t>
            </a:fld>
            <a:endParaRPr lang="en-US" sz="13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b="1">
                <a:latin typeface="Arial" charset="0"/>
              </a:rPr>
              <a:t>Hello</a:t>
            </a:r>
            <a:r>
              <a:rPr lang="en-US">
                <a:latin typeface="Arial" charset="0"/>
              </a:rPr>
              <a:t>—Establishes and maintains neighbor relationships. </a:t>
            </a:r>
          </a:p>
          <a:p>
            <a:pPr eaLnBrk="1" hangingPunct="1"/>
            <a:r>
              <a:rPr lang="en-US">
                <a:latin typeface="Arial" charset="0"/>
              </a:rPr>
              <a:t>– </a:t>
            </a:r>
            <a:r>
              <a:rPr lang="en-US" b="1">
                <a:latin typeface="Arial" charset="0"/>
              </a:rPr>
              <a:t>Database description</a:t>
            </a:r>
            <a:r>
              <a:rPr lang="en-US">
                <a:latin typeface="Arial" charset="0"/>
              </a:rPr>
              <a:t>—Describes the contents of the topological database. These messages are exchanged when an adjacency is initialized. </a:t>
            </a:r>
          </a:p>
          <a:p>
            <a:pPr eaLnBrk="1" hangingPunct="1"/>
            <a:r>
              <a:rPr lang="en-US">
                <a:latin typeface="Arial" charset="0"/>
              </a:rPr>
              <a:t>– </a:t>
            </a:r>
            <a:r>
              <a:rPr lang="en-US" b="1">
                <a:latin typeface="Arial" charset="0"/>
              </a:rPr>
              <a:t>Link-state request</a:t>
            </a:r>
            <a:r>
              <a:rPr lang="en-US">
                <a:latin typeface="Arial" charset="0"/>
              </a:rPr>
              <a:t>—Requests pieces of the topological database from neighbor routers. These messages are exchanged after a router discovers (by examining database-description packets) that parts of its topological database are outdated. </a:t>
            </a:r>
          </a:p>
          <a:p>
            <a:pPr eaLnBrk="1" hangingPunct="1"/>
            <a:r>
              <a:rPr lang="en-US">
                <a:latin typeface="Arial" charset="0"/>
              </a:rPr>
              <a:t>– </a:t>
            </a:r>
            <a:r>
              <a:rPr lang="en-US" b="1">
                <a:latin typeface="Arial" charset="0"/>
              </a:rPr>
              <a:t>Link-state update</a:t>
            </a:r>
            <a:r>
              <a:rPr lang="en-US">
                <a:latin typeface="Arial" charset="0"/>
              </a:rPr>
              <a:t>—Responds to a link-state request packet. These messages also are used for the regular dispersal of LSAs. Several LSAs can be included within a single link-state update packet. </a:t>
            </a:r>
          </a:p>
          <a:p>
            <a:pPr eaLnBrk="1" hangingPunct="1"/>
            <a:r>
              <a:rPr lang="en-US">
                <a:latin typeface="Arial" charset="0"/>
              </a:rPr>
              <a:t>– </a:t>
            </a:r>
            <a:r>
              <a:rPr lang="en-US" b="1">
                <a:latin typeface="Arial" charset="0"/>
              </a:rPr>
              <a:t>Link-state acknowledgment</a:t>
            </a:r>
            <a:r>
              <a:rPr lang="en-US">
                <a:latin typeface="Arial" charset="0"/>
              </a:rPr>
              <a:t>—Acknowledges link-state update packets.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8DB524-682C-494D-A6E8-14C69B73FEFC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AE1734-962F-EE41-8FC1-2678689B5C02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16470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E4F158-310B-394A-B19D-CCA210B1007A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27DB2E-A3B9-F841-A709-3003EDFCC8EF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0542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681A35-44B5-8044-B2A1-08F0E632BCE7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62742-9AB5-544D-8FC4-843BF19BE431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79371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382000" cy="487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2192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CE7EF-6C24-F84F-A761-B3E87FF55FCE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2FB827-543E-054E-B906-ECB703DEA680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4428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152400"/>
            <a:ext cx="8763000" cy="655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>
                <a:latin typeface="Arial" pitchFamily="34" charset="0"/>
                <a:ea typeface="+mn-ea"/>
                <a:cs typeface="+mj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latin typeface="Arial" pitchFamily="34" charset="0"/>
                <a:ea typeface="+mn-ea"/>
                <a:cs typeface="+mj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D5B2B-0655-AD4D-8EDE-5EFDFDF48C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18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2400" y="762000"/>
            <a:ext cx="8763000" cy="59436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>
                <a:latin typeface="Arial" pitchFamily="34" charset="0"/>
                <a:ea typeface="+mn-ea"/>
                <a:cs typeface="+mj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latin typeface="Arial" pitchFamily="34" charset="0"/>
                <a:ea typeface="+mn-ea"/>
                <a:cs typeface="+mj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1514DE-80A3-1349-B89B-D27BD25F68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0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DF4EC5-89A8-8840-8250-B2039FD35AA4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517305-6F8A-8240-ACAB-9A40D709595C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254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3B158-D593-104A-9A33-5F5971D1BBE1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C7468-96A9-D844-99CE-75A8261EA43E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2059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EFFFE-F0BB-F948-AA18-6F878967B296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592E7-0E6B-CF41-8F70-83128ADA0439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45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72201-3B56-FE40-A4DC-D75F655CBB87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2C7A4-EE2F-9943-B4E1-0CB8B8159BB6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044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3960D-2EEE-0741-9F8B-DA9056ED98AE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D8EA28-6CBA-EC47-8082-CC8EA07D8B40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3597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7447C9-34ED-0A43-A077-9EF264A9DD6C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D05DE5-0771-CF45-89EF-B46F5AC0ECFD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39084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08DFB6-86C0-9B40-82BF-59776885F0B8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CF29A6-716E-7747-A26F-127FF52E0E37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4973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747C34-10E9-834A-8AA8-4F87B85593B6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FA53BA-F199-A947-9F2F-4C7C189ED909}" type="slidenum">
              <a:rPr lang="ro-RO"/>
              <a:pPr>
                <a:defRPr/>
              </a:pPr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6652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 userDrawn="1"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rgbClr val="8585E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endParaRPr lang="en-GB" altLang="en-US" sz="1800">
              <a:cs typeface="+mn-cs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382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o-RO"/>
              <a:t>Click to edit Master text styles</a:t>
            </a:r>
          </a:p>
          <a:p>
            <a:pPr lvl="1"/>
            <a:r>
              <a:rPr lang="ro-RO"/>
              <a:t>Second level</a:t>
            </a:r>
          </a:p>
          <a:p>
            <a:pPr lvl="2"/>
            <a:r>
              <a:rPr lang="ro-RO"/>
              <a:t>Third level</a:t>
            </a:r>
          </a:p>
          <a:p>
            <a:pPr lvl="3"/>
            <a:r>
              <a:rPr lang="ro-RO"/>
              <a:t>Fourth level</a:t>
            </a:r>
          </a:p>
          <a:p>
            <a:pPr lvl="4"/>
            <a:r>
              <a:rPr lang="ro-RO"/>
              <a:t>Fifth level</a:t>
            </a:r>
          </a:p>
        </p:txBody>
      </p:sp>
      <p:sp>
        <p:nvSpPr>
          <p:cNvPr id="1044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 b="1">
                <a:solidFill>
                  <a:schemeClr val="bg1"/>
                </a:solidFill>
                <a:cs typeface="Arial" charset="0"/>
              </a:defRPr>
            </a:lvl1pPr>
          </a:lstStyle>
          <a:p>
            <a:pPr>
              <a:defRPr/>
            </a:pPr>
            <a:fld id="{1BD6D70E-BC68-1045-B210-EDCE827FCCE8}" type="datetime1">
              <a:rPr lang="ro-RO"/>
              <a:pPr>
                <a:defRPr/>
              </a:pPr>
              <a:t>14.03.2020</a:t>
            </a:fld>
            <a:endParaRPr lang="ro-RO"/>
          </a:p>
        </p:txBody>
      </p:sp>
      <p:sp>
        <p:nvSpPr>
          <p:cNvPr id="1044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62200" y="6553200"/>
            <a:ext cx="4572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 b="1">
                <a:solidFill>
                  <a:schemeClr val="bg1"/>
                </a:solidFill>
                <a:cs typeface="Arial" charset="0"/>
              </a:defRPr>
            </a:lvl1pPr>
          </a:lstStyle>
          <a:p>
            <a:pPr>
              <a:defRPr/>
            </a:pPr>
            <a:r>
              <a:rPr lang="ro-RO"/>
              <a:t>Protocoale de comunicaţie</a:t>
            </a:r>
            <a:r>
              <a:rPr lang="en-US"/>
              <a:t> – Curs 3-4</a:t>
            </a:r>
            <a:endParaRPr lang="ro-RO"/>
          </a:p>
        </p:txBody>
      </p:sp>
      <p:sp>
        <p:nvSpPr>
          <p:cNvPr id="1030" name="Rectangle 6"/>
          <p:cNvSpPr>
            <a:spLocks noChangeArrowheads="1"/>
          </p:cNvSpPr>
          <p:nvPr userDrawn="1"/>
        </p:nvSpPr>
        <p:spPr bwMode="auto">
          <a:xfrm>
            <a:off x="0" y="0"/>
            <a:ext cx="9144000" cy="304800"/>
          </a:xfrm>
          <a:prstGeom prst="rect">
            <a:avLst/>
          </a:prstGeom>
          <a:solidFill>
            <a:srgbClr val="8585E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eaLnBrk="1" hangingPunct="1"/>
            <a:r>
              <a:rPr lang="ro-RO" sz="1000" b="1">
                <a:solidFill>
                  <a:schemeClr val="bg1"/>
                </a:solidFill>
                <a:cs typeface="Arial" charset="0"/>
              </a:rPr>
              <a:t>Universitatea Politehnica Bucureşti - Facultatea de Automatica si Calculatoare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638" y="76200"/>
            <a:ext cx="792162" cy="78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 userDrawn="1"/>
        </p:nvSpPr>
        <p:spPr bwMode="auto">
          <a:xfrm>
            <a:off x="2308225" y="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ro-RO">
              <a:cs typeface="Arial" charset="0"/>
            </a:endParaRPr>
          </a:p>
        </p:txBody>
      </p:sp>
      <p:sp>
        <p:nvSpPr>
          <p:cNvPr id="10445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53200"/>
            <a:ext cx="2133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900" b="1">
                <a:solidFill>
                  <a:schemeClr val="bg1"/>
                </a:solidFill>
                <a:cs typeface="Arial" charset="0"/>
              </a:defRPr>
            </a:lvl1pPr>
          </a:lstStyle>
          <a:p>
            <a:pPr>
              <a:defRPr/>
            </a:pPr>
            <a:fld id="{74D00D3D-975F-FF47-96B8-2AFCEB511558}" type="slidenum">
              <a:rPr lang="ro-RO"/>
              <a:pPr>
                <a:defRPr/>
              </a:pPr>
              <a:t>‹#›</a:t>
            </a:fld>
            <a:endParaRPr lang="ro-RO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83820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o-RO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5" r:id="rId1"/>
    <p:sldLayoutId id="2147484566" r:id="rId2"/>
    <p:sldLayoutId id="2147484567" r:id="rId3"/>
    <p:sldLayoutId id="2147484568" r:id="rId4"/>
    <p:sldLayoutId id="2147484569" r:id="rId5"/>
    <p:sldLayoutId id="2147484570" r:id="rId6"/>
    <p:sldLayoutId id="2147484571" r:id="rId7"/>
    <p:sldLayoutId id="2147484572" r:id="rId8"/>
    <p:sldLayoutId id="2147484573" r:id="rId9"/>
    <p:sldLayoutId id="2147484574" r:id="rId10"/>
    <p:sldLayoutId id="2147484575" r:id="rId11"/>
    <p:sldLayoutId id="2147484576" r:id="rId12"/>
    <p:sldLayoutId id="2147484577" r:id="rId13"/>
    <p:sldLayoutId id="2147484578" r:id="rId14"/>
  </p:sldLayoutIdLst>
  <p:hf sldNum="0"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accent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»"/>
        <a:defRPr sz="14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itchFamily="34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00100" y="2128838"/>
            <a:ext cx="7772400" cy="1470025"/>
          </a:xfrm>
        </p:spPr>
        <p:txBody>
          <a:bodyPr/>
          <a:lstStyle/>
          <a:p>
            <a:pPr eaLnBrk="1" hangingPunct="1"/>
            <a:r>
              <a:rPr lang="ro-RO">
                <a:latin typeface="Arial" charset="0"/>
              </a:rPr>
              <a:t>Nivelul </a:t>
            </a:r>
            <a:r>
              <a:rPr lang="en-US">
                <a:latin typeface="Arial" charset="0"/>
              </a:rPr>
              <a:t>retea</a:t>
            </a:r>
          </a:p>
        </p:txBody>
      </p:sp>
      <p:sp>
        <p:nvSpPr>
          <p:cNvPr id="1843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charset="0"/>
              </a:rPr>
              <a:t>Protocolul IP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Arial" charset="0"/>
              </a:rPr>
              <a:t>Are </a:t>
            </a:r>
          </a:p>
          <a:p>
            <a:pPr lvl="1"/>
            <a:r>
              <a:rPr lang="en-GB" sz="2400" dirty="0">
                <a:latin typeface="Arial" charset="0"/>
              </a:rPr>
              <a:t>o 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schema de </a:t>
            </a:r>
            <a:r>
              <a:rPr lang="en-GB" sz="2400" dirty="0" err="1">
                <a:solidFill>
                  <a:srgbClr val="0000FF"/>
                </a:solidFill>
                <a:latin typeface="Arial" charset="0"/>
              </a:rPr>
              <a:t>adresare</a:t>
            </a:r>
            <a:r>
              <a:rPr lang="en-GB" sz="2400" dirty="0">
                <a:latin typeface="Arial" charset="0"/>
              </a:rPr>
              <a:t> care </a:t>
            </a:r>
            <a:r>
              <a:rPr lang="en-GB" sz="2400" dirty="0" err="1">
                <a:latin typeface="Arial" charset="0"/>
              </a:rPr>
              <a:t>permite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identificarea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oricarui</a:t>
            </a:r>
            <a:r>
              <a:rPr lang="en-GB" sz="2400" dirty="0">
                <a:latin typeface="Arial" charset="0"/>
              </a:rPr>
              <a:t> calculator din Internet</a:t>
            </a:r>
          </a:p>
          <a:p>
            <a:pPr lvl="1"/>
            <a:r>
              <a:rPr lang="en-GB" sz="2400" dirty="0">
                <a:latin typeface="Arial" charset="0"/>
              </a:rPr>
              <a:t>un model 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- </a:t>
            </a:r>
            <a:r>
              <a:rPr lang="en-GB" sz="2400" dirty="0" err="1">
                <a:solidFill>
                  <a:srgbClr val="0000FF"/>
                </a:solidFill>
                <a:latin typeface="Arial" charset="0"/>
              </a:rPr>
              <a:t>datagrama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 - </a:t>
            </a:r>
            <a:r>
              <a:rPr lang="en-GB" sz="2400" dirty="0" err="1">
                <a:latin typeface="Arial" charset="0"/>
              </a:rPr>
              <a:t>pentru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transmiterea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datelor</a:t>
            </a:r>
            <a:r>
              <a:rPr lang="en-GB" sz="2400" dirty="0">
                <a:latin typeface="Arial" charset="0"/>
              </a:rPr>
              <a:t> de la un nod </a:t>
            </a:r>
            <a:r>
              <a:rPr lang="en-GB" sz="2400" dirty="0" err="1">
                <a:latin typeface="Arial" charset="0"/>
              </a:rPr>
              <a:t>gazda</a:t>
            </a:r>
            <a:r>
              <a:rPr lang="en-GB" sz="2400" dirty="0">
                <a:latin typeface="Arial" charset="0"/>
              </a:rPr>
              <a:t> la </a:t>
            </a:r>
            <a:r>
              <a:rPr lang="en-GB" sz="2400" dirty="0" err="1">
                <a:latin typeface="Arial" charset="0"/>
              </a:rPr>
              <a:t>altul</a:t>
            </a:r>
            <a:endParaRPr lang="en-GB" sz="2400" dirty="0">
              <a:latin typeface="Arial" charset="0"/>
            </a:endParaRPr>
          </a:p>
          <a:p>
            <a:pPr lvl="2"/>
            <a:r>
              <a:rPr lang="en-GB" dirty="0" err="1">
                <a:solidFill>
                  <a:srgbClr val="0000FF"/>
                </a:solidFill>
                <a:latin typeface="Arial" charset="0"/>
              </a:rPr>
              <a:t>datagrama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GB" dirty="0">
                <a:latin typeface="Arial" charset="0"/>
              </a:rPr>
              <a:t>=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pachet</a:t>
            </a:r>
            <a:endParaRPr lang="en-GB" dirty="0">
              <a:solidFill>
                <a:srgbClr val="0000FF"/>
              </a:solidFill>
              <a:latin typeface="Arial" charset="0"/>
            </a:endParaRPr>
          </a:p>
          <a:p>
            <a:r>
              <a:rPr lang="en-GB" sz="2400" dirty="0" err="1">
                <a:latin typeface="Arial" charset="0"/>
              </a:rPr>
              <a:t>Modelul</a:t>
            </a:r>
            <a:r>
              <a:rPr lang="en-GB" sz="2400" dirty="0">
                <a:latin typeface="Arial" charset="0"/>
              </a:rPr>
              <a:t> de </a:t>
            </a:r>
            <a:r>
              <a:rPr lang="en-GB" sz="2400" dirty="0" err="1">
                <a:latin typeface="Arial" charset="0"/>
              </a:rPr>
              <a:t>serviciu</a:t>
            </a:r>
            <a:r>
              <a:rPr lang="en-GB" sz="2400" dirty="0">
                <a:latin typeface="Arial" charset="0"/>
              </a:rPr>
              <a:t> – 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best effort</a:t>
            </a:r>
          </a:p>
          <a:p>
            <a:pPr lvl="1"/>
            <a:r>
              <a:rPr lang="en-GB" sz="2400" dirty="0" err="1">
                <a:latin typeface="Arial" charset="0"/>
              </a:rPr>
              <a:t>rețeaua</a:t>
            </a:r>
            <a:r>
              <a:rPr lang="en-GB" sz="2400" dirty="0">
                <a:latin typeface="Arial" charset="0"/>
              </a:rPr>
              <a:t> “face </a:t>
            </a:r>
            <a:r>
              <a:rPr lang="en-GB" sz="2400" dirty="0" err="1">
                <a:latin typeface="Arial" charset="0"/>
              </a:rPr>
              <a:t>toate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eforturile</a:t>
            </a:r>
            <a:r>
              <a:rPr lang="en-GB" sz="2400" dirty="0">
                <a:latin typeface="Arial" charset="0"/>
              </a:rPr>
              <a:t>” </a:t>
            </a:r>
            <a:r>
              <a:rPr lang="en-GB" sz="2400" dirty="0" err="1">
                <a:latin typeface="Arial" charset="0"/>
              </a:rPr>
              <a:t>sa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livreze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pachetele</a:t>
            </a:r>
            <a:r>
              <a:rPr lang="en-GB" sz="2400" dirty="0">
                <a:latin typeface="Arial" charset="0"/>
              </a:rPr>
              <a:t> la </a:t>
            </a:r>
            <a:r>
              <a:rPr lang="en-GB" sz="2400" dirty="0" err="1">
                <a:latin typeface="Arial" charset="0"/>
              </a:rPr>
              <a:t>destinație</a:t>
            </a:r>
            <a:endParaRPr lang="en-GB" sz="2400" dirty="0">
              <a:latin typeface="Arial" charset="0"/>
            </a:endParaRPr>
          </a:p>
          <a:p>
            <a:pPr lvl="1"/>
            <a:r>
              <a:rPr lang="en-GB" sz="2400" dirty="0">
                <a:latin typeface="Arial" charset="0"/>
              </a:rPr>
              <a:t>nu face </a:t>
            </a:r>
            <a:r>
              <a:rPr lang="en-GB" sz="2400" dirty="0" err="1">
                <a:latin typeface="Arial" charset="0"/>
              </a:rPr>
              <a:t>nici</a:t>
            </a:r>
            <a:r>
              <a:rPr lang="en-GB" sz="2400" dirty="0">
                <a:latin typeface="Arial" charset="0"/>
              </a:rPr>
              <a:t> o </a:t>
            </a:r>
            <a:r>
              <a:rPr lang="en-GB" sz="2400" dirty="0" err="1">
                <a:latin typeface="Arial" charset="0"/>
              </a:rPr>
              <a:t>încercare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să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corecteze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erorile</a:t>
            </a:r>
            <a:endParaRPr lang="en-GB" sz="2400" dirty="0">
              <a:latin typeface="Arial" charset="0"/>
            </a:endParaRPr>
          </a:p>
        </p:txBody>
      </p:sp>
      <p:sp>
        <p:nvSpPr>
          <p:cNvPr id="2867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86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3840163"/>
            <a:ext cx="6310312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384175"/>
            <a:ext cx="8382000" cy="487363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Protocol IPv4 – formatul pachetului</a:t>
            </a:r>
          </a:p>
        </p:txBody>
      </p:sp>
      <p:sp>
        <p:nvSpPr>
          <p:cNvPr id="38916" name="Text Box 5"/>
          <p:cNvSpPr txBox="1">
            <a:spLocks noChangeArrowheads="1"/>
          </p:cNvSpPr>
          <p:nvPr/>
        </p:nvSpPr>
        <p:spPr bwMode="auto">
          <a:xfrm>
            <a:off x="196850" y="949325"/>
            <a:ext cx="601980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ro-RO" sz="1800"/>
              <a:t>SERVICE TYPE </a:t>
            </a:r>
            <a:r>
              <a:rPr lang="en-US" sz="1800"/>
              <a:t>= precedence (3), delay, throughput, 			reliability, cost </a:t>
            </a:r>
            <a:endParaRPr lang="ro-RO" sz="1800"/>
          </a:p>
          <a:p>
            <a:pPr>
              <a:spcBef>
                <a:spcPct val="50000"/>
              </a:spcBef>
            </a:pPr>
            <a:r>
              <a:rPr lang="en-US" sz="1800"/>
              <a:t>PROTOCOL = (TCP, UDP, etc.)</a:t>
            </a:r>
          </a:p>
          <a:p>
            <a:pPr>
              <a:spcBef>
                <a:spcPct val="50000"/>
              </a:spcBef>
            </a:pPr>
            <a:r>
              <a:rPr lang="en-US" sz="1800"/>
              <a:t>IDENTIFICATION Id datagrama de care apar</a:t>
            </a:r>
            <a:r>
              <a:rPr lang="ro-RO" sz="1800"/>
              <a:t>ţ</a:t>
            </a:r>
            <a:r>
              <a:rPr lang="en-US" sz="1800"/>
              <a:t>ine fragmentul</a:t>
            </a:r>
          </a:p>
          <a:p>
            <a:pPr>
              <a:spcBef>
                <a:spcPct val="50000"/>
              </a:spcBef>
            </a:pPr>
            <a:r>
              <a:rPr lang="en-US" sz="1800"/>
              <a:t>FRAGMENT OFFSET pozitia fragmentului in pachet</a:t>
            </a:r>
          </a:p>
          <a:p>
            <a:pPr>
              <a:spcBef>
                <a:spcPct val="50000"/>
              </a:spcBef>
            </a:pPr>
            <a:r>
              <a:rPr lang="en-US" sz="1800"/>
              <a:t>FLAGS 	</a:t>
            </a:r>
            <a:r>
              <a:rPr lang="en-US" sz="1800" b="1">
                <a:solidFill>
                  <a:schemeClr val="accent2"/>
                </a:solidFill>
              </a:rPr>
              <a:t>DF</a:t>
            </a:r>
            <a:r>
              <a:rPr lang="en-US" sz="1800"/>
              <a:t> = Don</a:t>
            </a:r>
            <a:r>
              <a:rPr lang="ja-JP" altLang="en-US" sz="1800"/>
              <a:t>’</a:t>
            </a:r>
            <a:r>
              <a:rPr lang="en-US" altLang="ja-JP" sz="1800"/>
              <a:t>t Fragment / </a:t>
            </a:r>
            <a:r>
              <a:rPr lang="en-US" altLang="ja-JP" sz="1800" b="1">
                <a:solidFill>
                  <a:schemeClr val="accent2"/>
                </a:solidFill>
              </a:rPr>
              <a:t>MF</a:t>
            </a:r>
            <a:r>
              <a:rPr lang="en-US" altLang="ja-JP" sz="1800"/>
              <a:t> = More Fragments</a:t>
            </a:r>
          </a:p>
        </p:txBody>
      </p:sp>
      <p:sp>
        <p:nvSpPr>
          <p:cNvPr id="38917" name="Text Box 6"/>
          <p:cNvSpPr txBox="1">
            <a:spLocks noChangeArrowheads="1"/>
          </p:cNvSpPr>
          <p:nvPr/>
        </p:nvSpPr>
        <p:spPr bwMode="auto">
          <a:xfrm>
            <a:off x="6369050" y="1408113"/>
            <a:ext cx="27749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OPTIONS:</a:t>
            </a:r>
          </a:p>
          <a:p>
            <a:pPr lvl="1"/>
            <a:r>
              <a:rPr lang="en-US" sz="1800"/>
              <a:t>Security</a:t>
            </a:r>
          </a:p>
          <a:p>
            <a:pPr lvl="1"/>
            <a:r>
              <a:rPr lang="en-US" sz="1800"/>
              <a:t>Strict source routing</a:t>
            </a:r>
          </a:p>
          <a:p>
            <a:pPr lvl="1"/>
            <a:r>
              <a:rPr lang="en-US" sz="1800"/>
              <a:t>Loose source routing</a:t>
            </a:r>
          </a:p>
          <a:p>
            <a:pPr lvl="1"/>
            <a:r>
              <a:rPr lang="en-US" sz="1800"/>
              <a:t>Record route</a:t>
            </a:r>
          </a:p>
          <a:p>
            <a:pPr lvl="1"/>
            <a:r>
              <a:rPr lang="en-US" sz="1800"/>
              <a:t>Timestamp </a:t>
            </a: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2990850" y="4095750"/>
            <a:ext cx="1543050" cy="285750"/>
          </a:xfrm>
          <a:prstGeom prst="rect">
            <a:avLst/>
          </a:prstGeom>
          <a:noFill/>
          <a:ln w="28575">
            <a:solidFill>
              <a:srgbClr val="D600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39944" name="Rectangle 8"/>
          <p:cNvSpPr>
            <a:spLocks noChangeArrowheads="1"/>
          </p:cNvSpPr>
          <p:nvPr/>
        </p:nvSpPr>
        <p:spPr bwMode="auto">
          <a:xfrm>
            <a:off x="3009900" y="4648200"/>
            <a:ext cx="1543050" cy="285750"/>
          </a:xfrm>
          <a:prstGeom prst="rect">
            <a:avLst/>
          </a:prstGeom>
          <a:noFill/>
          <a:ln w="28575">
            <a:solidFill>
              <a:srgbClr val="D600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1504950" y="4381500"/>
            <a:ext cx="3028950" cy="266700"/>
          </a:xfrm>
          <a:prstGeom prst="rect">
            <a:avLst/>
          </a:prstGeom>
          <a:noFill/>
          <a:ln w="28575">
            <a:solidFill>
              <a:srgbClr val="D600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4514850" y="4362450"/>
            <a:ext cx="666750" cy="304800"/>
          </a:xfrm>
          <a:prstGeom prst="rect">
            <a:avLst/>
          </a:prstGeom>
          <a:noFill/>
          <a:ln w="28575">
            <a:solidFill>
              <a:srgbClr val="D600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39948" name="Rectangle 12"/>
          <p:cNvSpPr>
            <a:spLocks noChangeArrowheads="1"/>
          </p:cNvSpPr>
          <p:nvPr/>
        </p:nvSpPr>
        <p:spPr bwMode="auto">
          <a:xfrm>
            <a:off x="1485900" y="5505450"/>
            <a:ext cx="4572000" cy="285750"/>
          </a:xfrm>
          <a:prstGeom prst="rect">
            <a:avLst/>
          </a:prstGeom>
          <a:noFill/>
          <a:ln w="28575">
            <a:solidFill>
              <a:srgbClr val="D600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39949" name="Text Box 13"/>
          <p:cNvSpPr txBox="1">
            <a:spLocks noChangeArrowheads="1"/>
          </p:cNvSpPr>
          <p:nvPr/>
        </p:nvSpPr>
        <p:spPr bwMode="auto">
          <a:xfrm>
            <a:off x="7678738" y="5051425"/>
            <a:ext cx="126365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>
                <a:cs typeface="+mn-cs"/>
              </a:rPr>
              <a:t>max 8192 </a:t>
            </a:r>
            <a:r>
              <a:rPr lang="en-US" dirty="0" err="1">
                <a:cs typeface="+mn-cs"/>
              </a:rPr>
              <a:t>fragmente</a:t>
            </a:r>
            <a:r>
              <a:rPr lang="en-US" dirty="0">
                <a:cs typeface="+mn-cs"/>
              </a:rPr>
              <a:t> a 8 </a:t>
            </a:r>
            <a:r>
              <a:rPr lang="en-US" dirty="0" err="1">
                <a:cs typeface="+mn-cs"/>
              </a:rPr>
              <a:t>octeti</a:t>
            </a:r>
            <a:endParaRPr lang="en-US" dirty="0">
              <a:cs typeface="+mn-cs"/>
            </a:endParaRPr>
          </a:p>
        </p:txBody>
      </p:sp>
      <p:sp>
        <p:nvSpPr>
          <p:cNvPr id="39950" name="Line 14"/>
          <p:cNvSpPr>
            <a:spLocks noChangeShapeType="1"/>
          </p:cNvSpPr>
          <p:nvPr/>
        </p:nvSpPr>
        <p:spPr bwMode="auto">
          <a:xfrm flipH="1" flipV="1">
            <a:off x="7402513" y="4572000"/>
            <a:ext cx="652462" cy="509588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9951" name="Text Box 15"/>
          <p:cNvSpPr txBox="1">
            <a:spLocks noChangeArrowheads="1"/>
          </p:cNvSpPr>
          <p:nvPr/>
        </p:nvSpPr>
        <p:spPr bwMode="auto">
          <a:xfrm>
            <a:off x="7894638" y="3411538"/>
            <a:ext cx="1031875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>
                <a:cs typeface="+mn-cs"/>
              </a:rPr>
              <a:t>max 65535 octeti</a:t>
            </a:r>
          </a:p>
        </p:txBody>
      </p:sp>
      <p:sp>
        <p:nvSpPr>
          <p:cNvPr id="39952" name="Line 16"/>
          <p:cNvSpPr>
            <a:spLocks noChangeShapeType="1"/>
          </p:cNvSpPr>
          <p:nvPr/>
        </p:nvSpPr>
        <p:spPr bwMode="auto">
          <a:xfrm flipH="1">
            <a:off x="7445375" y="3744913"/>
            <a:ext cx="465138" cy="46355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6882" name="Rectangle 18"/>
          <p:cNvSpPr>
            <a:spLocks noChangeArrowheads="1"/>
          </p:cNvSpPr>
          <p:nvPr/>
        </p:nvSpPr>
        <p:spPr bwMode="auto">
          <a:xfrm>
            <a:off x="5224463" y="4354513"/>
            <a:ext cx="2336800" cy="260350"/>
          </a:xfrm>
          <a:prstGeom prst="rect">
            <a:avLst/>
          </a:prstGeom>
          <a:noFill/>
          <a:ln w="38100">
            <a:solidFill>
              <a:srgbClr val="D6009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79400" y="3543300"/>
            <a:ext cx="10795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/>
              <a:t>numar cuvinte de 32 biti</a:t>
            </a:r>
          </a:p>
        </p:txBody>
      </p:sp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155700" y="3708400"/>
            <a:ext cx="1193800" cy="419100"/>
          </a:xfrm>
          <a:prstGeom prst="straightConnector1">
            <a:avLst/>
          </a:prstGeom>
          <a:noFill/>
          <a:ln w="38100">
            <a:solidFill>
              <a:srgbClr val="D6009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22499182-9C9C-F549-8FCE-BDFBD6DC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9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399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399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1" dur="500"/>
                                        <p:tgtEl>
                                          <p:spTgt spid="368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9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7" grpId="0"/>
      <p:bldP spid="39943" grpId="0" animBg="1"/>
      <p:bldP spid="39943" grpId="1" animBg="1"/>
      <p:bldP spid="39944" grpId="0" animBg="1"/>
      <p:bldP spid="39944" grpId="1" animBg="1"/>
      <p:bldP spid="39945" grpId="0" animBg="1"/>
      <p:bldP spid="39945" grpId="1" animBg="1"/>
      <p:bldP spid="39947" grpId="0" animBg="1"/>
      <p:bldP spid="39947" grpId="1" animBg="1"/>
      <p:bldP spid="39948" grpId="0" animBg="1"/>
      <p:bldP spid="39949" grpId="0"/>
      <p:bldP spid="39951" grpId="0"/>
      <p:bldP spid="36882" grpId="0" animBg="1"/>
      <p:bldP spid="36882" grpId="1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>
          <a:xfrm>
            <a:off x="473075" y="457200"/>
            <a:ext cx="8382000" cy="487363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MTU – Maximum Transmission Unit </a:t>
            </a:r>
          </a:p>
        </p:txBody>
      </p:sp>
      <p:sp>
        <p:nvSpPr>
          <p:cNvPr id="30722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30723" name="Rectangle 7"/>
          <p:cNvSpPr>
            <a:spLocks noChangeArrowheads="1"/>
          </p:cNvSpPr>
          <p:nvPr/>
        </p:nvSpPr>
        <p:spPr bwMode="auto">
          <a:xfrm>
            <a:off x="0" y="1938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949325" y="3382963"/>
          <a:ext cx="7661275" cy="224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7" name="Bitmap Image" r:id="rId3" imgW="6571429" imgH="1542857" progId="Paint.Picture">
                  <p:embed/>
                </p:oleObj>
              </mc:Choice>
              <mc:Fallback>
                <p:oleObj name="Bitmap Image" r:id="rId3" imgW="6571429" imgH="1542857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9325" y="3382963"/>
                        <a:ext cx="7661275" cy="224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Text Box 9"/>
          <p:cNvSpPr txBox="1">
            <a:spLocks noChangeArrowheads="1"/>
          </p:cNvSpPr>
          <p:nvPr/>
        </p:nvSpPr>
        <p:spPr bwMode="auto">
          <a:xfrm>
            <a:off x="2684463" y="5845175"/>
            <a:ext cx="5737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accent2"/>
                </a:solidFill>
                <a:latin typeface="Tahoma" charset="0"/>
              </a:rPr>
              <a:t>Reasamblarea se face la H</a:t>
            </a:r>
            <a:r>
              <a:rPr lang="en-US" b="1" baseline="-25000">
                <a:solidFill>
                  <a:schemeClr val="accent2"/>
                </a:solidFill>
                <a:latin typeface="Tahoma" charset="0"/>
              </a:rPr>
              <a:t>2</a:t>
            </a:r>
            <a:r>
              <a:rPr lang="en-US" b="1">
                <a:solidFill>
                  <a:schemeClr val="accent2"/>
                </a:solidFill>
                <a:latin typeface="Tahoma" charset="0"/>
              </a:rPr>
              <a:t> – </a:t>
            </a:r>
            <a:r>
              <a:rPr lang="en-US" b="1">
                <a:solidFill>
                  <a:srgbClr val="FF3300"/>
                </a:solidFill>
                <a:latin typeface="Tahoma" charset="0"/>
              </a:rPr>
              <a:t>de ce?</a:t>
            </a:r>
          </a:p>
        </p:txBody>
      </p:sp>
      <p:sp>
        <p:nvSpPr>
          <p:cNvPr id="4104" name="Text Box 10"/>
          <p:cNvSpPr txBox="1">
            <a:spLocks noChangeArrowheads="1"/>
          </p:cNvSpPr>
          <p:nvPr/>
        </p:nvSpPr>
        <p:spPr bwMode="auto">
          <a:xfrm>
            <a:off x="2574925" y="2759075"/>
            <a:ext cx="4406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accent2"/>
                </a:solidFill>
                <a:latin typeface="Tahoma" charset="0"/>
              </a:rPr>
              <a:t>Fragmentarea se face la R</a:t>
            </a:r>
            <a:r>
              <a:rPr lang="en-US" b="1" baseline="-25000">
                <a:solidFill>
                  <a:schemeClr val="accent2"/>
                </a:solidFill>
                <a:latin typeface="Tahoma" charset="0"/>
              </a:rPr>
              <a:t>1</a:t>
            </a:r>
          </a:p>
        </p:txBody>
      </p:sp>
      <p:grpSp>
        <p:nvGrpSpPr>
          <p:cNvPr id="30727" name="Group 4"/>
          <p:cNvGrpSpPr>
            <a:grpSpLocks/>
          </p:cNvGrpSpPr>
          <p:nvPr/>
        </p:nvGrpSpPr>
        <p:grpSpPr bwMode="auto">
          <a:xfrm>
            <a:off x="292100" y="946150"/>
            <a:ext cx="8432800" cy="1771650"/>
            <a:chOff x="292100" y="946150"/>
            <a:chExt cx="8432800" cy="1771650"/>
          </a:xfrm>
        </p:grpSpPr>
        <p:grpSp>
          <p:nvGrpSpPr>
            <p:cNvPr id="30728" name="Group 2"/>
            <p:cNvGrpSpPr>
              <a:grpSpLocks/>
            </p:cNvGrpSpPr>
            <p:nvPr/>
          </p:nvGrpSpPr>
          <p:grpSpPr bwMode="auto">
            <a:xfrm>
              <a:off x="292100" y="946150"/>
              <a:ext cx="8432800" cy="1712913"/>
              <a:chOff x="292100" y="946150"/>
              <a:chExt cx="8432800" cy="1712913"/>
            </a:xfrm>
          </p:grpSpPr>
          <p:grpSp>
            <p:nvGrpSpPr>
              <p:cNvPr id="30732" name="Group 2"/>
              <p:cNvGrpSpPr>
                <a:grpSpLocks/>
              </p:cNvGrpSpPr>
              <p:nvPr/>
            </p:nvGrpSpPr>
            <p:grpSpPr bwMode="auto">
              <a:xfrm>
                <a:off x="403225" y="946150"/>
                <a:ext cx="8218488" cy="1712913"/>
                <a:chOff x="403412" y="946246"/>
                <a:chExt cx="8217647" cy="1713286"/>
              </a:xfrm>
            </p:grpSpPr>
            <p:pic>
              <p:nvPicPr>
                <p:cNvPr id="30736" name="Picture 10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412" y="946246"/>
                  <a:ext cx="8217647" cy="17132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0737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1822823" y="1957295"/>
                  <a:ext cx="672353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GB" sz="1800" b="1">
                      <a:latin typeface="Arial Narrow" charset="0"/>
                    </a:rPr>
                    <a:t>1420)</a:t>
                  </a:r>
                </a:p>
              </p:txBody>
            </p:sp>
            <p:sp>
              <p:nvSpPr>
                <p:cNvPr id="30738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7772398" y="1945343"/>
                  <a:ext cx="672353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GB" sz="1800" b="1">
                      <a:latin typeface="Arial Narrow" charset="0"/>
                    </a:rPr>
                    <a:t>1420)</a:t>
                  </a:r>
                </a:p>
              </p:txBody>
            </p:sp>
            <p:sp>
              <p:nvSpPr>
                <p:cNvPr id="30739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4843928" y="1945342"/>
                  <a:ext cx="594660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GB" sz="1800" b="1">
                      <a:latin typeface="Arial Narrow" charset="0"/>
                    </a:rPr>
                    <a:t>532)</a:t>
                  </a:r>
                </a:p>
              </p:txBody>
            </p:sp>
          </p:grpSp>
          <p:sp>
            <p:nvSpPr>
              <p:cNvPr id="30733" name="Cloud Callout 1"/>
              <p:cNvSpPr>
                <a:spLocks noChangeArrowheads="1"/>
              </p:cNvSpPr>
              <p:nvPr/>
            </p:nvSpPr>
            <p:spPr bwMode="auto">
              <a:xfrm>
                <a:off x="292100" y="1790700"/>
                <a:ext cx="2438400" cy="749300"/>
              </a:xfrm>
              <a:prstGeom prst="cloudCallout">
                <a:avLst>
                  <a:gd name="adj1" fmla="val -20833"/>
                  <a:gd name="adj2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rIns="0"/>
              <a:lstStyle/>
              <a:p>
                <a:r>
                  <a:rPr lang="en-GB" sz="2000">
                    <a:latin typeface="Arial Narrow" charset="0"/>
                  </a:rPr>
                  <a:t>Net1 MTU=1420</a:t>
                </a:r>
              </a:p>
            </p:txBody>
          </p:sp>
          <p:sp>
            <p:nvSpPr>
              <p:cNvPr id="30734" name="Cloud Callout 13"/>
              <p:cNvSpPr>
                <a:spLocks noChangeArrowheads="1"/>
              </p:cNvSpPr>
              <p:nvPr/>
            </p:nvSpPr>
            <p:spPr bwMode="auto">
              <a:xfrm>
                <a:off x="6286500" y="1778000"/>
                <a:ext cx="2438400" cy="749300"/>
              </a:xfrm>
              <a:prstGeom prst="cloudCallout">
                <a:avLst>
                  <a:gd name="adj1" fmla="val -20833"/>
                  <a:gd name="adj2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rIns="0"/>
              <a:lstStyle/>
              <a:p>
                <a:r>
                  <a:rPr lang="en-GB" sz="2000">
                    <a:latin typeface="Arial Narrow" charset="0"/>
                  </a:rPr>
                  <a:t>Net3 MTU=1420</a:t>
                </a:r>
              </a:p>
            </p:txBody>
          </p:sp>
          <p:sp>
            <p:nvSpPr>
              <p:cNvPr id="30735" name="Cloud Callout 14"/>
              <p:cNvSpPr>
                <a:spLocks noChangeArrowheads="1"/>
              </p:cNvSpPr>
              <p:nvPr/>
            </p:nvSpPr>
            <p:spPr bwMode="auto">
              <a:xfrm>
                <a:off x="3416300" y="1778000"/>
                <a:ext cx="2438400" cy="749300"/>
              </a:xfrm>
              <a:prstGeom prst="cloudCallout">
                <a:avLst>
                  <a:gd name="adj1" fmla="val -20833"/>
                  <a:gd name="adj2" fmla="val 625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rIns="0"/>
              <a:lstStyle/>
              <a:p>
                <a:r>
                  <a:rPr lang="en-GB" sz="2000">
                    <a:latin typeface="Arial Narrow" charset="0"/>
                  </a:rPr>
                  <a:t>Net2 MTU=532</a:t>
                </a:r>
              </a:p>
            </p:txBody>
          </p:sp>
        </p:grpSp>
        <p:sp>
          <p:nvSpPr>
            <p:cNvPr id="30729" name="Rectangle 3"/>
            <p:cNvSpPr>
              <a:spLocks noChangeArrowheads="1"/>
            </p:cNvSpPr>
            <p:nvPr/>
          </p:nvSpPr>
          <p:spPr bwMode="auto">
            <a:xfrm>
              <a:off x="914400" y="2514600"/>
              <a:ext cx="266700" cy="20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0" name="Rectangle 17"/>
            <p:cNvSpPr>
              <a:spLocks noChangeArrowheads="1"/>
            </p:cNvSpPr>
            <p:nvPr/>
          </p:nvSpPr>
          <p:spPr bwMode="auto">
            <a:xfrm>
              <a:off x="3999865" y="2501900"/>
              <a:ext cx="293370" cy="20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731" name="Rectangle 18"/>
            <p:cNvSpPr>
              <a:spLocks noChangeArrowheads="1"/>
            </p:cNvSpPr>
            <p:nvPr/>
          </p:nvSpPr>
          <p:spPr bwMode="auto">
            <a:xfrm>
              <a:off x="6895465" y="2501900"/>
              <a:ext cx="293370" cy="203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0F2C8CAA-1F78-AA4D-A844-40F70582D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3" grpId="0"/>
      <p:bldP spid="410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6"/>
          <p:cNvSpPr>
            <a:spLocks noGrp="1"/>
          </p:cNvSpPr>
          <p:nvPr>
            <p:ph type="title"/>
          </p:nvPr>
        </p:nvSpPr>
        <p:spPr>
          <a:xfrm>
            <a:off x="231775" y="457200"/>
            <a:ext cx="8382000" cy="487363"/>
          </a:xfrm>
        </p:spPr>
        <p:txBody>
          <a:bodyPr/>
          <a:lstStyle/>
          <a:p>
            <a:pPr algn="l"/>
            <a:r>
              <a:rPr lang="en-GB">
                <a:latin typeface="Arial" charset="0"/>
              </a:rPr>
              <a:t>Campurile de antet pentru fragmentare (1)</a:t>
            </a:r>
          </a:p>
        </p:txBody>
      </p:sp>
      <p:sp>
        <p:nvSpPr>
          <p:cNvPr id="30722" name="Content Placeholder 9"/>
          <p:cNvSpPr>
            <a:spLocks noGrp="1"/>
          </p:cNvSpPr>
          <p:nvPr>
            <p:ph idx="1"/>
          </p:nvPr>
        </p:nvSpPr>
        <p:spPr>
          <a:xfrm>
            <a:off x="381000" y="1009650"/>
            <a:ext cx="8382000" cy="1679575"/>
          </a:xfrm>
        </p:spPr>
        <p:txBody>
          <a:bodyPr/>
          <a:lstStyle/>
          <a:p>
            <a:pPr marL="457200" indent="-457200">
              <a:buFontTx/>
              <a:buAutoNum type="alphaLcParenBoth"/>
              <a:defRPr/>
            </a:pPr>
            <a:r>
              <a:rPr lang="en-GB" sz="2400" dirty="0" err="1"/>
              <a:t>pachet</a:t>
            </a:r>
            <a:r>
              <a:rPr lang="en-GB" sz="2400" dirty="0"/>
              <a:t> </a:t>
            </a:r>
            <a:r>
              <a:rPr lang="en-GB" sz="2400" dirty="0" err="1"/>
              <a:t>transmis</a:t>
            </a:r>
            <a:r>
              <a:rPr lang="en-GB" sz="2400" dirty="0"/>
              <a:t> ne-</a:t>
            </a:r>
            <a:r>
              <a:rPr lang="en-GB" sz="2400" dirty="0" err="1"/>
              <a:t>fragmentat</a:t>
            </a:r>
            <a:r>
              <a:rPr lang="en-GB" sz="2400" dirty="0"/>
              <a:t> </a:t>
            </a:r>
            <a:r>
              <a:rPr lang="en-GB" sz="2400" dirty="0" err="1"/>
              <a:t>prin</a:t>
            </a:r>
            <a:r>
              <a:rPr lang="en-GB" sz="2400" dirty="0"/>
              <a:t> </a:t>
            </a:r>
            <a:r>
              <a:rPr lang="en-GB" sz="2400" dirty="0">
                <a:solidFill>
                  <a:srgbClr val="0000FF"/>
                </a:solidFill>
              </a:rPr>
              <a:t>Net1</a:t>
            </a:r>
            <a:r>
              <a:rPr lang="en-GB" sz="2400" dirty="0"/>
              <a:t> cu </a:t>
            </a:r>
            <a:r>
              <a:rPr lang="en-GB" sz="2400" dirty="0">
                <a:solidFill>
                  <a:srgbClr val="0000FF"/>
                </a:solidFill>
              </a:rPr>
              <a:t>MTU = 1420</a:t>
            </a:r>
          </a:p>
          <a:p>
            <a:pPr marL="0" indent="0">
              <a:buFontTx/>
              <a:buNone/>
              <a:defRPr/>
            </a:pPr>
            <a:r>
              <a:rPr lang="en-GB" sz="2400" dirty="0"/>
              <a:t>are:	1400 </a:t>
            </a:r>
            <a:r>
              <a:rPr lang="en-GB" sz="2400" dirty="0" err="1"/>
              <a:t>octeti</a:t>
            </a:r>
            <a:r>
              <a:rPr lang="en-GB" sz="2400" dirty="0"/>
              <a:t> de date</a:t>
            </a:r>
          </a:p>
          <a:p>
            <a:pPr marL="0" indent="0">
              <a:buFontTx/>
              <a:buNone/>
              <a:defRPr/>
            </a:pPr>
            <a:r>
              <a:rPr lang="en-GB" sz="2400" dirty="0"/>
              <a:t>	20 </a:t>
            </a:r>
            <a:r>
              <a:rPr lang="en-GB" sz="2400" dirty="0" err="1"/>
              <a:t>octeti</a:t>
            </a:r>
            <a:r>
              <a:rPr lang="en-GB" sz="2400" dirty="0"/>
              <a:t> de </a:t>
            </a:r>
            <a:r>
              <a:rPr lang="en-GB" sz="2400" dirty="0" err="1"/>
              <a:t>antet</a:t>
            </a:r>
            <a:r>
              <a:rPr lang="en-GB" sz="2400" dirty="0"/>
              <a:t> IP</a:t>
            </a:r>
          </a:p>
        </p:txBody>
      </p:sp>
      <p:sp>
        <p:nvSpPr>
          <p:cNvPr id="31748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174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2903538"/>
            <a:ext cx="6424613" cy="348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783388" y="2174875"/>
            <a:ext cx="1012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/>
              <a:t>MF = 0</a:t>
            </a:r>
          </a:p>
        </p:txBody>
      </p:sp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 flipH="1">
            <a:off x="4837113" y="2552700"/>
            <a:ext cx="1985962" cy="1203325"/>
          </a:xfrm>
          <a:prstGeom prst="straightConnector1">
            <a:avLst/>
          </a:prstGeom>
          <a:noFill/>
          <a:ln w="1905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6"/>
          <p:cNvSpPr>
            <a:spLocks noGrp="1"/>
          </p:cNvSpPr>
          <p:nvPr>
            <p:ph type="title"/>
          </p:nvPr>
        </p:nvSpPr>
        <p:spPr>
          <a:xfrm>
            <a:off x="171450" y="457200"/>
            <a:ext cx="8382000" cy="487363"/>
          </a:xfrm>
        </p:spPr>
        <p:txBody>
          <a:bodyPr/>
          <a:lstStyle/>
          <a:p>
            <a:pPr algn="l"/>
            <a:r>
              <a:rPr lang="en-GB">
                <a:latin typeface="Arial" charset="0"/>
              </a:rPr>
              <a:t>Campurile de antet pentru fragmentare (2)</a:t>
            </a:r>
          </a:p>
        </p:txBody>
      </p:sp>
      <p:sp>
        <p:nvSpPr>
          <p:cNvPr id="32770" name="Content Placeholder 9"/>
          <p:cNvSpPr>
            <a:spLocks noGrp="1"/>
          </p:cNvSpPr>
          <p:nvPr>
            <p:ph idx="1"/>
          </p:nvPr>
        </p:nvSpPr>
        <p:spPr>
          <a:xfrm>
            <a:off x="246063" y="1009650"/>
            <a:ext cx="8382000" cy="82867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>
                <a:solidFill>
                  <a:srgbClr val="0000FF"/>
                </a:solidFill>
                <a:latin typeface="Arial" charset="0"/>
              </a:rPr>
              <a:t>Net2</a:t>
            </a:r>
            <a:r>
              <a:rPr lang="en-GB">
                <a:latin typeface="Arial" charset="0"/>
              </a:rPr>
              <a:t> are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MTU = 532</a:t>
            </a:r>
          </a:p>
          <a:p>
            <a:pPr marL="0" indent="0">
              <a:buFontTx/>
              <a:buNone/>
            </a:pPr>
            <a:r>
              <a:rPr lang="en-GB">
                <a:latin typeface="Arial" charset="0"/>
              </a:rPr>
              <a:t>Ruterul R1 segmenteaza pachetul in 3 fragmente (fig b1-b3)</a:t>
            </a:r>
          </a:p>
        </p:txBody>
      </p:sp>
      <p:sp>
        <p:nvSpPr>
          <p:cNvPr id="3277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32773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13" y="1897063"/>
            <a:ext cx="40640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TextBox 1"/>
          <p:cNvSpPr txBox="1">
            <a:spLocks noChangeArrowheads="1"/>
          </p:cNvSpPr>
          <p:nvPr/>
        </p:nvSpPr>
        <p:spPr bwMode="auto">
          <a:xfrm>
            <a:off x="4632325" y="2076450"/>
            <a:ext cx="4032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 b="1"/>
              <a:t>b2</a:t>
            </a:r>
          </a:p>
        </p:txBody>
      </p:sp>
      <p:sp>
        <p:nvSpPr>
          <p:cNvPr id="32775" name="TextBox 8"/>
          <p:cNvSpPr txBox="1">
            <a:spLocks noChangeArrowheads="1"/>
          </p:cNvSpPr>
          <p:nvPr/>
        </p:nvSpPr>
        <p:spPr bwMode="auto">
          <a:xfrm>
            <a:off x="4664075" y="4500563"/>
            <a:ext cx="40322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 b="1"/>
              <a:t>b3</a:t>
            </a:r>
          </a:p>
        </p:txBody>
      </p:sp>
      <p:sp>
        <p:nvSpPr>
          <p:cNvPr id="32776" name="TextBox 9"/>
          <p:cNvSpPr txBox="1">
            <a:spLocks noChangeArrowheads="1"/>
          </p:cNvSpPr>
          <p:nvPr/>
        </p:nvSpPr>
        <p:spPr bwMode="auto">
          <a:xfrm>
            <a:off x="212725" y="4410075"/>
            <a:ext cx="403225" cy="3238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 b="1"/>
              <a:t>b1</a:t>
            </a:r>
          </a:p>
        </p:txBody>
      </p:sp>
      <p:pic>
        <p:nvPicPr>
          <p:cNvPr id="3277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4394200"/>
            <a:ext cx="3856038" cy="205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8" name="TextBox 2"/>
          <p:cNvSpPr txBox="1">
            <a:spLocks noChangeArrowheads="1"/>
          </p:cNvSpPr>
          <p:nvPr/>
        </p:nvSpPr>
        <p:spPr bwMode="auto">
          <a:xfrm>
            <a:off x="214313" y="1943100"/>
            <a:ext cx="4332287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600"/>
              </a:spcAft>
              <a:buFontTx/>
              <a:buChar char="-"/>
              <a:defRPr/>
            </a:pPr>
            <a:r>
              <a:rPr lang="en-GB" sz="2200" dirty="0" err="1"/>
              <a:t>lungimea</a:t>
            </a:r>
            <a:r>
              <a:rPr lang="en-GB" sz="2200" dirty="0"/>
              <a:t> </a:t>
            </a:r>
            <a:r>
              <a:rPr lang="en-GB" sz="2200" dirty="0" err="1"/>
              <a:t>fiecarui</a:t>
            </a:r>
            <a:r>
              <a:rPr lang="en-GB" sz="2200" dirty="0"/>
              <a:t> segment </a:t>
            </a:r>
            <a:r>
              <a:rPr lang="en-GB" sz="2200" dirty="0" err="1"/>
              <a:t>este</a:t>
            </a:r>
            <a:r>
              <a:rPr lang="en-GB" sz="2200" dirty="0"/>
              <a:t> </a:t>
            </a:r>
            <a:r>
              <a:rPr lang="en-GB" sz="2200" dirty="0" err="1"/>
              <a:t>multiplu</a:t>
            </a:r>
            <a:r>
              <a:rPr lang="en-GB" sz="2200" dirty="0"/>
              <a:t> de 8 </a:t>
            </a:r>
            <a:r>
              <a:rPr lang="en-GB" sz="2200" dirty="0" err="1"/>
              <a:t>octeti</a:t>
            </a:r>
            <a:endParaRPr lang="en-GB" sz="2200" dirty="0"/>
          </a:p>
          <a:p>
            <a:pPr>
              <a:spcAft>
                <a:spcPts val="600"/>
              </a:spcAft>
              <a:buFontTx/>
              <a:buChar char="-"/>
              <a:defRPr/>
            </a:pPr>
            <a:r>
              <a:rPr lang="en-GB" sz="2200" dirty="0">
                <a:solidFill>
                  <a:srgbClr val="0000FF"/>
                </a:solidFill>
              </a:rPr>
              <a:t>offset</a:t>
            </a:r>
            <a:r>
              <a:rPr lang="en-GB" sz="2200" dirty="0"/>
              <a:t>-</a:t>
            </a:r>
            <a:r>
              <a:rPr lang="en-GB" sz="2200" dirty="0" err="1"/>
              <a:t>ul</a:t>
            </a:r>
            <a:r>
              <a:rPr lang="en-GB" sz="2200" dirty="0"/>
              <a:t> </a:t>
            </a:r>
            <a:r>
              <a:rPr lang="en-GB" sz="2200" dirty="0" err="1"/>
              <a:t>numara</a:t>
            </a:r>
            <a:r>
              <a:rPr lang="en-GB" sz="2200" dirty="0"/>
              <a:t> </a:t>
            </a:r>
            <a:r>
              <a:rPr lang="en-GB" sz="2200" dirty="0" err="1"/>
              <a:t>grupuri</a:t>
            </a:r>
            <a:r>
              <a:rPr lang="en-GB" sz="2200" dirty="0"/>
              <a:t> de </a:t>
            </a:r>
            <a:r>
              <a:rPr lang="en-GB" sz="2200" dirty="0" err="1"/>
              <a:t>cate</a:t>
            </a:r>
            <a:r>
              <a:rPr lang="en-GB" sz="2200" dirty="0"/>
              <a:t> 8 </a:t>
            </a:r>
            <a:r>
              <a:rPr lang="en-GB" sz="2200" dirty="0" err="1"/>
              <a:t>octeti</a:t>
            </a:r>
            <a:r>
              <a:rPr lang="en-GB" sz="2200" dirty="0"/>
              <a:t> </a:t>
            </a:r>
          </a:p>
          <a:p>
            <a:pPr>
              <a:spcAft>
                <a:spcPts val="600"/>
              </a:spcAft>
              <a:buFontTx/>
              <a:buChar char="-"/>
              <a:defRPr/>
            </a:pPr>
            <a:r>
              <a:rPr lang="en-GB" sz="2200" dirty="0"/>
              <a:t>Offset = 64 = </a:t>
            </a:r>
            <a:r>
              <a:rPr lang="en-GB" sz="2200" dirty="0">
                <a:solidFill>
                  <a:srgbClr val="0000FF"/>
                </a:solidFill>
              </a:rPr>
              <a:t>512</a:t>
            </a:r>
            <a:r>
              <a:rPr lang="en-GB" sz="2200" dirty="0"/>
              <a:t> / 8 </a:t>
            </a:r>
          </a:p>
          <a:p>
            <a:pPr marL="57150" indent="0">
              <a:spcAft>
                <a:spcPts val="600"/>
              </a:spcAft>
              <a:defRPr/>
            </a:pPr>
            <a:r>
              <a:rPr lang="en-GB" sz="2200" dirty="0" err="1">
                <a:solidFill>
                  <a:srgbClr val="FF3300"/>
                </a:solidFill>
              </a:rPr>
              <a:t>unde</a:t>
            </a:r>
            <a:r>
              <a:rPr lang="en-GB" sz="2200" dirty="0">
                <a:solidFill>
                  <a:srgbClr val="FF3300"/>
                </a:solidFill>
              </a:rPr>
              <a:t> e </a:t>
            </a:r>
            <a:r>
              <a:rPr lang="en-GB" sz="2200" dirty="0" err="1">
                <a:solidFill>
                  <a:srgbClr val="FF3300"/>
                </a:solidFill>
              </a:rPr>
              <a:t>restul</a:t>
            </a:r>
            <a:r>
              <a:rPr lang="en-GB" sz="2200" dirty="0">
                <a:solidFill>
                  <a:srgbClr val="FF3300"/>
                </a:solidFill>
              </a:rPr>
              <a:t> </a:t>
            </a:r>
            <a:r>
              <a:rPr lang="en-GB" sz="2200" dirty="0" err="1">
                <a:solidFill>
                  <a:srgbClr val="FF3300"/>
                </a:solidFill>
              </a:rPr>
              <a:t>pana</a:t>
            </a:r>
            <a:r>
              <a:rPr lang="en-GB" sz="2200" dirty="0">
                <a:solidFill>
                  <a:srgbClr val="FF3300"/>
                </a:solidFill>
              </a:rPr>
              <a:t> la 532 </a:t>
            </a:r>
            <a:r>
              <a:rPr lang="en-GB" sz="2200" dirty="0" err="1">
                <a:solidFill>
                  <a:srgbClr val="FF3300"/>
                </a:solidFill>
              </a:rPr>
              <a:t>octeti</a:t>
            </a:r>
            <a:r>
              <a:rPr lang="en-GB" sz="2200" dirty="0">
                <a:solidFill>
                  <a:srgbClr val="FF3300"/>
                </a:solidFill>
              </a:rPr>
              <a:t>?</a:t>
            </a:r>
          </a:p>
        </p:txBody>
      </p: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flipV="1">
            <a:off x="4000500" y="2705100"/>
            <a:ext cx="3390900" cy="876300"/>
          </a:xfrm>
          <a:prstGeom prst="straightConnector1">
            <a:avLst/>
          </a:prstGeom>
          <a:noFill/>
          <a:ln w="28575">
            <a:solidFill>
              <a:srgbClr val="D6009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4000500" y="3632200"/>
            <a:ext cx="2159000" cy="50800"/>
          </a:xfrm>
          <a:prstGeom prst="straightConnector1">
            <a:avLst/>
          </a:prstGeom>
          <a:noFill/>
          <a:ln w="28575">
            <a:solidFill>
              <a:srgbClr val="D6009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2438400" y="4851400"/>
            <a:ext cx="279400" cy="304800"/>
          </a:xfrm>
          <a:prstGeom prst="ellipse">
            <a:avLst/>
          </a:prstGeom>
          <a:noFill/>
          <a:ln w="19050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6997700" y="4914900"/>
            <a:ext cx="279400" cy="304800"/>
          </a:xfrm>
          <a:prstGeom prst="ellipse">
            <a:avLst/>
          </a:prstGeom>
          <a:noFill/>
          <a:ln w="19050">
            <a:solidFill>
              <a:srgbClr val="D6009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7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292100"/>
            <a:ext cx="8382000" cy="487363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Clase de adrese IP</a:t>
            </a:r>
          </a:p>
        </p:txBody>
      </p:sp>
      <p:graphicFrame>
        <p:nvGraphicFramePr>
          <p:cNvPr id="33794" name="Object 2"/>
          <p:cNvGraphicFramePr>
            <a:graphicFrameLocks noGrp="1" noChangeAspect="1"/>
          </p:cNvGraphicFramePr>
          <p:nvPr>
            <p:ph sz="half" idx="1"/>
          </p:nvPr>
        </p:nvGraphicFramePr>
        <p:xfrm>
          <a:off x="363538" y="1703388"/>
          <a:ext cx="8456612" cy="290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5" name="Bitmap Image" r:id="rId3" imgW="4352381" imgH="1495634" progId="Paint.Picture">
                  <p:embed/>
                </p:oleObj>
              </mc:Choice>
              <mc:Fallback>
                <p:oleObj name="Bitmap Image" r:id="rId3" imgW="4352381" imgH="1495634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1703388"/>
                        <a:ext cx="8456612" cy="290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984" name="Group 144"/>
          <p:cNvGraphicFramePr>
            <a:graphicFrameLocks noGrp="1"/>
          </p:cNvGraphicFramePr>
          <p:nvPr>
            <p:ph sz="half" idx="2"/>
          </p:nvPr>
        </p:nvGraphicFramePr>
        <p:xfrm>
          <a:off x="228600" y="4699000"/>
          <a:ext cx="8648700" cy="1892299"/>
        </p:xfrm>
        <a:graphic>
          <a:graphicData uri="http://schemas.openxmlformats.org/drawingml/2006/table">
            <a:tbl>
              <a:tblPr/>
              <a:tblGrid>
                <a:gridCol w="1430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876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18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Clasa de adrese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Bi</a:t>
                      </a:r>
                      <a:r>
                        <a:rPr kumimoji="0" lang="ro-RO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i în prefix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Număr maxim de re</a:t>
                      </a:r>
                      <a:r>
                        <a:rPr kumimoji="0" lang="ro-RO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ele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Bi</a:t>
                      </a:r>
                      <a:r>
                        <a:rPr kumimoji="0" lang="ro-RO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i în sufix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Număr maxim de gazde per re</a:t>
                      </a:r>
                      <a:r>
                        <a:rPr kumimoji="0" lang="ro-RO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ea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03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A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7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128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24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167777216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03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B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14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16384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16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65536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03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C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21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2097152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8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256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665" marB="4566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827" name="TextBox 1"/>
          <p:cNvSpPr txBox="1">
            <a:spLocks noChangeArrowheads="1"/>
          </p:cNvSpPr>
          <p:nvPr/>
        </p:nvSpPr>
        <p:spPr bwMode="auto">
          <a:xfrm>
            <a:off x="203200" y="762000"/>
            <a:ext cx="87122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2000"/>
              <a:t>Fiecare </a:t>
            </a:r>
            <a:r>
              <a:rPr lang="en-GB" sz="2000">
                <a:solidFill>
                  <a:srgbClr val="0000FF"/>
                </a:solidFill>
              </a:rPr>
              <a:t>nod</a:t>
            </a:r>
            <a:r>
              <a:rPr lang="en-GB" sz="2000"/>
              <a:t> (gazda/ruter) are o </a:t>
            </a:r>
            <a:r>
              <a:rPr lang="en-GB" sz="2000">
                <a:solidFill>
                  <a:srgbClr val="0000FF"/>
                </a:solidFill>
              </a:rPr>
              <a:t>adresa IP</a:t>
            </a:r>
            <a:r>
              <a:rPr lang="en-GB" sz="2000"/>
              <a:t> asociata cu </a:t>
            </a:r>
            <a:r>
              <a:rPr lang="en-GB" sz="2000">
                <a:solidFill>
                  <a:srgbClr val="0000FF"/>
                </a:solidFill>
              </a:rPr>
              <a:t>interfata lui de retea</a:t>
            </a:r>
          </a:p>
          <a:p>
            <a:pPr>
              <a:spcAft>
                <a:spcPts val="600"/>
              </a:spcAft>
            </a:pPr>
            <a:r>
              <a:rPr lang="en-GB" sz="2000"/>
              <a:t>Un nod cu mai multe interfete are mai multe adrese IP (ex. rutere)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9914F26-8C9A-824E-BB24-71520A33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Câteva adrese speciale</a:t>
            </a:r>
          </a:p>
        </p:txBody>
      </p:sp>
      <p:sp>
        <p:nvSpPr>
          <p:cNvPr id="34818" name="Content Placeholder 1"/>
          <p:cNvSpPr>
            <a:spLocks noGrp="1"/>
          </p:cNvSpPr>
          <p:nvPr>
            <p:ph idx="1"/>
          </p:nvPr>
        </p:nvSpPr>
        <p:spPr>
          <a:xfrm>
            <a:off x="381000" y="5118100"/>
            <a:ext cx="8382000" cy="1411288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GB" b="1">
                <a:solidFill>
                  <a:srgbClr val="0000FF"/>
                </a:solidFill>
                <a:latin typeface="Arial" charset="0"/>
              </a:rPr>
              <a:t>Notații pentru adrese</a:t>
            </a:r>
          </a:p>
          <a:p>
            <a:pPr marL="400050" lvl="1" indent="0">
              <a:spcBef>
                <a:spcPct val="0"/>
              </a:spcBef>
              <a:spcAft>
                <a:spcPts val="600"/>
              </a:spcAft>
              <a:buFont typeface="Arial" charset="0"/>
              <a:buNone/>
            </a:pPr>
            <a:r>
              <a:rPr lang="en-GB" sz="2200">
                <a:latin typeface="Arial" charset="0"/>
              </a:rPr>
              <a:t>binară	11000010 00011000 00010001 00000100</a:t>
            </a:r>
          </a:p>
          <a:p>
            <a:pPr marL="400050" lvl="1" indent="0">
              <a:spcBef>
                <a:spcPct val="0"/>
              </a:spcBef>
              <a:spcAft>
                <a:spcPts val="600"/>
              </a:spcAft>
              <a:buFont typeface="Arial" charset="0"/>
              <a:buNone/>
            </a:pPr>
            <a:r>
              <a:rPr lang="en-GB" sz="2200">
                <a:latin typeface="Arial" charset="0"/>
              </a:rPr>
              <a:t>zecimală	194.24.17.4</a:t>
            </a:r>
          </a:p>
        </p:txBody>
      </p:sp>
      <p:graphicFrame>
        <p:nvGraphicFramePr>
          <p:cNvPr id="114691" name="Group 3"/>
          <p:cNvGraphicFramePr>
            <a:graphicFrameLocks noGrp="1"/>
          </p:cNvGraphicFramePr>
          <p:nvPr/>
        </p:nvGraphicFramePr>
        <p:xfrm>
          <a:off x="215900" y="1062038"/>
          <a:ext cx="8763000" cy="3981458"/>
        </p:xfrm>
        <a:graphic>
          <a:graphicData uri="http://schemas.openxmlformats.org/drawingml/2006/table">
            <a:tbl>
              <a:tblPr/>
              <a:tblGrid>
                <a:gridCol w="157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399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58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1646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Prefix</a:t>
                      </a:r>
                    </a:p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(rețea)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Suffix</a:t>
                      </a:r>
                    </a:p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(gazdă)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ro-RO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Semnificație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ro-RO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Scop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2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i 0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i 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acest calculator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Folosit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ă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 cand nodul inca nu are o adresa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6867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network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i 0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network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Identific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ă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 re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eaua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2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network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i 1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broadcast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broadcast 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î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n re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eaua</a:t>
                      </a:r>
                    </a:p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 specificat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ă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23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i 1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to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i 1</a:t>
                      </a: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broadcast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broadcast 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î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n re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ţ</a:t>
                      </a: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eaua</a:t>
                      </a:r>
                    </a:p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 local</a:t>
                      </a:r>
                      <a:r>
                        <a:rPr kumimoji="0" lang="ro-RO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ă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6867"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127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orice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loopback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</a:tabLst>
                      </a:pPr>
                      <a:r>
                        <a:rPr kumimoji="0" 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Ro" charset="0"/>
                          <a:ea typeface="ＭＳ Ｐゴシック" charset="0"/>
                          <a:cs typeface="ＭＳ Ｐゴシック" charset="0"/>
                        </a:rPr>
                        <a:t>testare</a:t>
                      </a:r>
                      <a:endParaRPr kumimoji="0" lang="en-US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BCDBF-529B-6845-A765-EF2367BC3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2588"/>
            <a:ext cx="8382000" cy="487362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Tabele de dirijare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idx="1"/>
          </p:nvPr>
        </p:nvSpPr>
        <p:spPr>
          <a:xfrm>
            <a:off x="268288" y="971550"/>
            <a:ext cx="8770937" cy="5557838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>
                <a:solidFill>
                  <a:srgbClr val="000000"/>
                </a:solidFill>
                <a:latin typeface="Arial" charset="0"/>
              </a:rPr>
              <a:t>Orice pachet conține o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adresa IP</a:t>
            </a:r>
            <a:r>
              <a:rPr lang="en-US">
                <a:latin typeface="Arial" charset="0"/>
              </a:rPr>
              <a:t> a destinatarului, cu două părți</a:t>
            </a:r>
          </a:p>
          <a:p>
            <a:pPr algn="ctr"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&lt;adresa_retea, adresa_nod&gt;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>
                <a:latin typeface="Arial" charset="0"/>
              </a:rPr>
              <a:t>Un pachet este transmis de la sursă la destinație trecând prin noduri intermediare (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rutere</a:t>
            </a:r>
            <a:r>
              <a:rPr lang="en-US">
                <a:latin typeface="Arial" charset="0"/>
              </a:rPr>
              <a:t>), fiecare legând între ele cel puțin două rețele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b="1">
                <a:solidFill>
                  <a:srgbClr val="0066FF"/>
                </a:solidFill>
                <a:latin typeface="Arial" charset="0"/>
              </a:rPr>
              <a:t>Rol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ruter </a:t>
            </a:r>
            <a:r>
              <a:rPr lang="en-US">
                <a:latin typeface="Arial" charset="0"/>
              </a:rPr>
              <a:t>– primește un pachet și 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>
                <a:latin typeface="Arial" charset="0"/>
              </a:rPr>
              <a:t>îl livrează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gazdei </a:t>
            </a:r>
            <a:r>
              <a:rPr lang="en-US">
                <a:latin typeface="Arial" charset="0"/>
              </a:rPr>
              <a:t>de destinație (dacă este in aceeași rețea)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Toate nodurile care au aceeași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adresa_retea</a:t>
            </a:r>
            <a:r>
              <a:rPr lang="en-US">
                <a:latin typeface="Arial" charset="0"/>
              </a:rPr>
              <a:t> sunt situate in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aceeasi retea fizica 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și pot comunica direct prin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legătura de date 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(transmit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cadre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)   </a:t>
            </a:r>
            <a:endParaRPr lang="en-US">
              <a:latin typeface="Arial" charset="0"/>
            </a:endParaRPr>
          </a:p>
          <a:p>
            <a:pPr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>
                <a:latin typeface="Arial" charset="0"/>
              </a:rPr>
              <a:t>altfel, il re-transmite (</a:t>
            </a:r>
            <a:r>
              <a:rPr lang="en-US" i="1">
                <a:solidFill>
                  <a:srgbClr val="0000FF"/>
                </a:solidFill>
                <a:latin typeface="Arial" charset="0"/>
              </a:rPr>
              <a:t>forward</a:t>
            </a:r>
            <a:r>
              <a:rPr lang="en-US">
                <a:latin typeface="Arial" charset="0"/>
              </a:rPr>
              <a:t>) către un alt nod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NextHop</a:t>
            </a:r>
          </a:p>
          <a:p>
            <a:pPr lvl="1" eaLnBrk="1" hangingPunct="1">
              <a:spcBef>
                <a:spcPct val="0"/>
              </a:spcBef>
              <a:spcAft>
                <a:spcPts val="1200"/>
              </a:spcAft>
            </a:pPr>
            <a:r>
              <a:rPr lang="en-US">
                <a:latin typeface="Arial" charset="0"/>
              </a:rPr>
              <a:t>Folosește </a:t>
            </a:r>
            <a:r>
              <a:rPr lang="en-US" b="1">
                <a:solidFill>
                  <a:srgbClr val="0066FF"/>
                </a:solidFill>
                <a:latin typeface="Arial" charset="0"/>
              </a:rPr>
              <a:t>tabela de</a:t>
            </a:r>
            <a:r>
              <a:rPr lang="en-US">
                <a:latin typeface="Arial" charset="0"/>
              </a:rPr>
              <a:t> dirijare (</a:t>
            </a:r>
            <a:r>
              <a:rPr lang="en-US" b="1">
                <a:solidFill>
                  <a:srgbClr val="0066FF"/>
                </a:solidFill>
                <a:latin typeface="Arial" charset="0"/>
              </a:rPr>
              <a:t>rutare</a:t>
            </a:r>
            <a:r>
              <a:rPr lang="en-US">
                <a:latin typeface="Arial" charset="0"/>
              </a:rPr>
              <a:t>)</a:t>
            </a:r>
            <a:r>
              <a:rPr lang="en-US" b="1">
                <a:solidFill>
                  <a:srgbClr val="0066FF"/>
                </a:solidFill>
                <a:latin typeface="Arial" charset="0"/>
              </a:rPr>
              <a:t> 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care are intrări de forma</a:t>
            </a:r>
          </a:p>
          <a:p>
            <a:pPr lvl="1" algn="ctr" eaLnBrk="1" hangingPunct="1">
              <a:spcBef>
                <a:spcPct val="0"/>
              </a:spcBef>
              <a:spcAft>
                <a:spcPts val="1200"/>
              </a:spcAft>
              <a:buClr>
                <a:schemeClr val="accent2"/>
              </a:buClr>
              <a:buFont typeface="Arial" charset="0"/>
              <a:buNone/>
            </a:pPr>
            <a:r>
              <a:rPr lang="en-US" sz="2200">
                <a:latin typeface="Arial" charset="0"/>
              </a:rPr>
              <a:t>&lt;</a:t>
            </a:r>
            <a:r>
              <a:rPr lang="en-US" sz="2400">
                <a:solidFill>
                  <a:srgbClr val="0000FF"/>
                </a:solidFill>
                <a:latin typeface="Arial" charset="0"/>
              </a:rPr>
              <a:t>adresa_retea, NextHop</a:t>
            </a:r>
            <a:r>
              <a:rPr lang="en-US" sz="2400">
                <a:latin typeface="Arial" charset="0"/>
              </a:rPr>
              <a:t>&gt;</a:t>
            </a:r>
            <a:endParaRPr lang="en-US" b="1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0C8CC5E-5472-174E-9008-58496D8D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38138"/>
            <a:ext cx="8382000" cy="487362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Algoritm de </a:t>
            </a:r>
            <a:r>
              <a:rPr lang="en-US" sz="2800" i="1">
                <a:latin typeface="Arial" charset="0"/>
              </a:rPr>
              <a:t>forwarding</a:t>
            </a:r>
            <a:r>
              <a:rPr lang="en-US" sz="2800">
                <a:latin typeface="Arial" charset="0"/>
              </a:rPr>
              <a:t> IP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85838"/>
            <a:ext cx="8534400" cy="5394325"/>
          </a:xfrm>
        </p:spPr>
        <p:txBody>
          <a:bodyPr/>
          <a:lstStyle/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Extrage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&lt;adresa_retea, adresa_gazda&gt;</a:t>
            </a:r>
            <a:r>
              <a:rPr lang="en-US">
                <a:latin typeface="Arial" charset="0"/>
              </a:rPr>
              <a:t> destinatie din datagrama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Caută o intrare cu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adresa_retea</a:t>
            </a:r>
            <a:r>
              <a:rPr lang="en-US">
                <a:latin typeface="Arial" charset="0"/>
              </a:rPr>
              <a:t> în tabela de dirijare</a:t>
            </a:r>
          </a:p>
          <a:p>
            <a:pPr eaLnBrk="1" hangingPunct="1">
              <a:spcBef>
                <a:spcPct val="0"/>
              </a:spcBef>
              <a:spcAft>
                <a:spcPts val="300"/>
              </a:spcAft>
              <a:buFontTx/>
              <a:buNone/>
            </a:pPr>
            <a:r>
              <a:rPr lang="en-US" b="1">
                <a:latin typeface="Arial" charset="0"/>
              </a:rPr>
              <a:t>if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adresa_retea</a:t>
            </a:r>
            <a:r>
              <a:rPr lang="en-US">
                <a:latin typeface="Arial" charset="0"/>
              </a:rPr>
              <a:t> apare in tabela de dirijare</a:t>
            </a:r>
            <a:endParaRPr lang="en-US" b="1">
              <a:latin typeface="Arial" charset="0"/>
            </a:endParaRPr>
          </a:p>
          <a:p>
            <a:pPr eaLnBrk="1" hangingPunct="1">
              <a:spcBef>
                <a:spcPct val="0"/>
              </a:spcBef>
              <a:spcAft>
                <a:spcPts val="300"/>
              </a:spcAft>
              <a:buFontTx/>
              <a:buNone/>
            </a:pPr>
            <a:r>
              <a:rPr lang="en-US" b="1">
                <a:latin typeface="Arial" charset="0"/>
              </a:rPr>
              <a:t>	if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adresa_retea</a:t>
            </a:r>
            <a:r>
              <a:rPr lang="en-US">
                <a:latin typeface="Arial" charset="0"/>
              </a:rPr>
              <a:t> indica o retea direct conectata </a:t>
            </a:r>
            <a:r>
              <a:rPr lang="en-US" b="1">
                <a:latin typeface="Arial" charset="0"/>
              </a:rPr>
              <a:t>then</a:t>
            </a:r>
          </a:p>
          <a:p>
            <a:pPr eaLnBrk="1" hangingPunct="1">
              <a:spcBef>
                <a:spcPct val="0"/>
              </a:spcBef>
              <a:spcAft>
                <a:spcPts val="300"/>
              </a:spcAft>
              <a:buFontTx/>
              <a:buNone/>
            </a:pPr>
            <a:r>
              <a:rPr lang="en-US">
                <a:latin typeface="Arial" charset="0"/>
              </a:rPr>
              <a:t>		transmite datagrama direct la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adresa_gazda</a:t>
            </a:r>
            <a:endParaRPr lang="en-US" b="1">
              <a:latin typeface="Arial" charset="0"/>
            </a:endParaRPr>
          </a:p>
          <a:p>
            <a:pPr eaLnBrk="1" hangingPunct="1">
              <a:spcBef>
                <a:spcPct val="0"/>
              </a:spcBef>
              <a:spcAft>
                <a:spcPts val="300"/>
              </a:spcAft>
              <a:buFontTx/>
              <a:buNone/>
            </a:pPr>
            <a:r>
              <a:rPr lang="en-US" b="1">
                <a:latin typeface="Arial" charset="0"/>
              </a:rPr>
              <a:t>	else </a:t>
            </a:r>
            <a:r>
              <a:rPr lang="en-US">
                <a:latin typeface="Arial" charset="0"/>
              </a:rPr>
              <a:t>transmite datagrama urmatorului ruter (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Next Hop</a:t>
            </a:r>
            <a:r>
              <a:rPr lang="en-US">
                <a:latin typeface="Arial" charset="0"/>
              </a:rPr>
              <a:t>)</a:t>
            </a:r>
            <a:endParaRPr lang="en-US" b="1">
              <a:latin typeface="Arial" charset="0"/>
            </a:endParaRPr>
          </a:p>
          <a:p>
            <a:pPr eaLnBrk="1" hangingPunct="1">
              <a:spcBef>
                <a:spcPct val="0"/>
              </a:spcBef>
              <a:spcAft>
                <a:spcPts val="300"/>
              </a:spcAft>
              <a:buFontTx/>
              <a:buNone/>
            </a:pPr>
            <a:r>
              <a:rPr lang="en-US" b="1">
                <a:latin typeface="Arial" charset="0"/>
              </a:rPr>
              <a:t>else</a:t>
            </a:r>
            <a:r>
              <a:rPr lang="en-US">
                <a:latin typeface="Arial" charset="0"/>
              </a:rPr>
              <a:t> transmite datagrama unui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ruter implicit</a:t>
            </a:r>
            <a:endParaRPr lang="en-US">
              <a:latin typeface="Arial" charset="0"/>
            </a:endParaRPr>
          </a:p>
          <a:p>
            <a:pPr marL="342900" lvl="1" indent="-342900" eaLnBrk="1" hangingPunct="1">
              <a:spcAft>
                <a:spcPts val="600"/>
              </a:spcAft>
              <a:buClr>
                <a:schemeClr val="accent2"/>
              </a:buClr>
              <a:buFont typeface="Arial" charset="0"/>
              <a:buNone/>
            </a:pPr>
            <a:endParaRPr lang="en-US" sz="2200">
              <a:latin typeface="Arial" charset="0"/>
            </a:endParaRPr>
          </a:p>
          <a:p>
            <a:pPr marL="342900" lvl="1" indent="-342900" eaLnBrk="1" hangingPunct="1">
              <a:spcAft>
                <a:spcPts val="600"/>
              </a:spcAft>
              <a:buClr>
                <a:schemeClr val="accent2"/>
              </a:buClr>
              <a:buFont typeface="Arial" charset="0"/>
              <a:buNone/>
            </a:pPr>
            <a:r>
              <a:rPr lang="en-US" sz="2200">
                <a:latin typeface="Arial" charset="0"/>
              </a:rPr>
              <a:t>Adresarea </a:t>
            </a:r>
            <a:r>
              <a:rPr lang="en-US" sz="2200">
                <a:solidFill>
                  <a:srgbClr val="0000FF"/>
                </a:solidFill>
                <a:latin typeface="Arial" charset="0"/>
              </a:rPr>
              <a:t>ierarhica</a:t>
            </a:r>
            <a:r>
              <a:rPr lang="en-US" sz="2200">
                <a:latin typeface="Arial" charset="0"/>
              </a:rPr>
              <a:t> &lt;</a:t>
            </a:r>
            <a:r>
              <a:rPr lang="en-US" sz="2200">
                <a:solidFill>
                  <a:srgbClr val="0000FF"/>
                </a:solidFill>
                <a:latin typeface="Arial" charset="0"/>
              </a:rPr>
              <a:t>adresa_retea, </a:t>
            </a:r>
            <a:r>
              <a:rPr lang="en-US" sz="2400">
                <a:solidFill>
                  <a:srgbClr val="0000FF"/>
                </a:solidFill>
                <a:latin typeface="Arial" charset="0"/>
              </a:rPr>
              <a:t>adresa_gazda</a:t>
            </a:r>
            <a:r>
              <a:rPr lang="en-US" sz="2200">
                <a:latin typeface="Arial" charset="0"/>
              </a:rPr>
              <a:t>&gt; reduce numarul de intrari in tabela de dirijare (o intrare pentru o </a:t>
            </a:r>
            <a:r>
              <a:rPr lang="en-US" sz="2200">
                <a:solidFill>
                  <a:srgbClr val="0000FF"/>
                </a:solidFill>
                <a:latin typeface="Arial" charset="0"/>
              </a:rPr>
              <a:t>adresa_retea</a:t>
            </a:r>
            <a:r>
              <a:rPr lang="en-US" sz="2200">
                <a:latin typeface="Arial" charset="0"/>
              </a:rPr>
              <a:t>)</a:t>
            </a:r>
            <a:endParaRPr lang="en-US">
              <a:latin typeface="Arial" charset="0"/>
            </a:endParaRPr>
          </a:p>
          <a:p>
            <a:pPr eaLnBrk="1" hangingPunct="1">
              <a:spcBef>
                <a:spcPct val="0"/>
              </a:spcBef>
              <a:spcAft>
                <a:spcPts val="300"/>
              </a:spcAft>
              <a:buFontTx/>
              <a:buNone/>
            </a:pPr>
            <a:r>
              <a:rPr lang="en-US">
                <a:latin typeface="Arial" charset="0"/>
              </a:rPr>
              <a:t>In practica, tabelele de rutare sunt separate pe clase de adrese</a:t>
            </a:r>
            <a:endParaRPr lang="ro-RO">
              <a:latin typeface="Arial" charset="0"/>
            </a:endParaRPr>
          </a:p>
          <a:p>
            <a:pPr eaLnBrk="1" hangingPunct="1">
              <a:spcBef>
                <a:spcPct val="0"/>
              </a:spcBef>
              <a:spcAft>
                <a:spcPts val="300"/>
              </a:spcAft>
              <a:buFontTx/>
              <a:buNone/>
            </a:pPr>
            <a:r>
              <a:rPr lang="en-US">
                <a:latin typeface="Arial" charset="0"/>
              </a:rPr>
              <a:t>	- </a:t>
            </a:r>
            <a:r>
              <a:rPr lang="ro-RO">
                <a:latin typeface="Arial" charset="0"/>
              </a:rPr>
              <a:t>Căutare prin: </a:t>
            </a:r>
            <a:r>
              <a:rPr lang="ro-RO">
                <a:solidFill>
                  <a:schemeClr val="accent2"/>
                </a:solidFill>
                <a:latin typeface="Arial" charset="0"/>
              </a:rPr>
              <a:t>indexare</a:t>
            </a:r>
            <a:r>
              <a:rPr lang="ro-RO">
                <a:latin typeface="Arial" charset="0"/>
              </a:rPr>
              <a:t> (A şi B) sau </a:t>
            </a:r>
            <a:r>
              <a:rPr lang="ro-RO">
                <a:solidFill>
                  <a:schemeClr val="accent2"/>
                </a:solidFill>
                <a:latin typeface="Arial" charset="0"/>
              </a:rPr>
              <a:t>hashing</a:t>
            </a:r>
            <a:r>
              <a:rPr lang="ro-RO">
                <a:latin typeface="Arial" charset="0"/>
              </a:rPr>
              <a:t> (C)</a:t>
            </a:r>
            <a:endParaRPr lang="en-US">
              <a:latin typeface="Arial" charset="0"/>
            </a:endParaRPr>
          </a:p>
          <a:p>
            <a:pPr eaLnBrk="1" hangingPunct="1">
              <a:spcAft>
                <a:spcPts val="600"/>
              </a:spcAft>
              <a:buFontTx/>
              <a:buNone/>
            </a:pPr>
            <a:endParaRPr lang="en-US">
              <a:latin typeface="Arial" charset="0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D5B462F-8A00-0C4C-A2FC-BBD71A07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19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charset="0"/>
              </a:rPr>
              <a:t>Exemplu</a:t>
            </a:r>
          </a:p>
        </p:txBody>
      </p:sp>
      <p:sp>
        <p:nvSpPr>
          <p:cNvPr id="37891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37892" name="TextBox 8"/>
          <p:cNvSpPr txBox="1">
            <a:spLocks noChangeArrowheads="1"/>
          </p:cNvSpPr>
          <p:nvPr/>
        </p:nvSpPr>
        <p:spPr bwMode="auto">
          <a:xfrm>
            <a:off x="134938" y="1231900"/>
            <a:ext cx="2673350" cy="514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n-GB" sz="2200"/>
              <a:t>Transferul unei datagrame intre </a:t>
            </a:r>
            <a:r>
              <a:rPr lang="en-GB" sz="2200">
                <a:solidFill>
                  <a:srgbClr val="FF3300"/>
                </a:solidFill>
              </a:rPr>
              <a:t>H5</a:t>
            </a:r>
            <a:r>
              <a:rPr lang="en-GB" sz="2200"/>
              <a:t> si </a:t>
            </a:r>
            <a:r>
              <a:rPr lang="en-GB" sz="2200">
                <a:solidFill>
                  <a:srgbClr val="FF3300"/>
                </a:solidFill>
              </a:rPr>
              <a:t>H8</a:t>
            </a:r>
            <a:r>
              <a:rPr lang="en-GB" sz="2200"/>
              <a:t> </a:t>
            </a:r>
          </a:p>
          <a:p>
            <a:pPr>
              <a:spcAft>
                <a:spcPts val="600"/>
              </a:spcAft>
            </a:pPr>
            <a:r>
              <a:rPr lang="en-GB" sz="2200">
                <a:solidFill>
                  <a:srgbClr val="0000FF"/>
                </a:solidFill>
              </a:rPr>
              <a:t>H5</a:t>
            </a:r>
            <a:r>
              <a:rPr lang="en-GB" sz="2200"/>
              <a:t> are legatura (printr-un punct de acces AP) la ruterul </a:t>
            </a:r>
            <a:r>
              <a:rPr lang="en-GB" sz="2200">
                <a:solidFill>
                  <a:srgbClr val="0000FF"/>
                </a:solidFill>
              </a:rPr>
              <a:t>R1</a:t>
            </a:r>
          </a:p>
          <a:p>
            <a:pPr>
              <a:spcAft>
                <a:spcPts val="600"/>
              </a:spcAft>
            </a:pPr>
            <a:r>
              <a:rPr lang="en-GB" sz="2200"/>
              <a:t>Pachetul trece prin ruterele </a:t>
            </a:r>
            <a:r>
              <a:rPr lang="en-GB" sz="2200">
                <a:solidFill>
                  <a:srgbClr val="0000FF"/>
                </a:solidFill>
              </a:rPr>
              <a:t>R1</a:t>
            </a:r>
            <a:r>
              <a:rPr lang="en-GB" sz="2200"/>
              <a:t>, </a:t>
            </a:r>
            <a:r>
              <a:rPr lang="en-GB" sz="2200">
                <a:solidFill>
                  <a:srgbClr val="0000FF"/>
                </a:solidFill>
              </a:rPr>
              <a:t>R2</a:t>
            </a:r>
            <a:r>
              <a:rPr lang="en-GB" sz="2200"/>
              <a:t> si </a:t>
            </a:r>
            <a:r>
              <a:rPr lang="en-GB" sz="2200">
                <a:solidFill>
                  <a:srgbClr val="0000FF"/>
                </a:solidFill>
              </a:rPr>
              <a:t>R3</a:t>
            </a:r>
          </a:p>
          <a:p>
            <a:pPr>
              <a:spcAft>
                <a:spcPts val="600"/>
              </a:spcAft>
            </a:pPr>
            <a:r>
              <a:rPr lang="en-GB" sz="2200">
                <a:solidFill>
                  <a:srgbClr val="0000FF"/>
                </a:solidFill>
              </a:rPr>
              <a:t>R3</a:t>
            </a:r>
            <a:r>
              <a:rPr lang="en-GB" sz="2200"/>
              <a:t> este in aceeasi retea cu </a:t>
            </a:r>
            <a:r>
              <a:rPr lang="en-GB" sz="2200">
                <a:solidFill>
                  <a:srgbClr val="0000FF"/>
                </a:solidFill>
              </a:rPr>
              <a:t>H8</a:t>
            </a:r>
          </a:p>
          <a:p>
            <a:pPr>
              <a:spcAft>
                <a:spcPts val="600"/>
              </a:spcAft>
            </a:pPr>
            <a:r>
              <a:rPr lang="en-GB" sz="2200"/>
              <a:t>si ii livrează direct datagrama </a:t>
            </a:r>
          </a:p>
        </p:txBody>
      </p:sp>
      <p:grpSp>
        <p:nvGrpSpPr>
          <p:cNvPr id="37893" name="Group 2"/>
          <p:cNvGrpSpPr>
            <a:grpSpLocks/>
          </p:cNvGrpSpPr>
          <p:nvPr/>
        </p:nvGrpSpPr>
        <p:grpSpPr bwMode="auto">
          <a:xfrm>
            <a:off x="2928938" y="1173163"/>
            <a:ext cx="6096000" cy="5076825"/>
            <a:chOff x="2928938" y="1173163"/>
            <a:chExt cx="6096000" cy="5076825"/>
          </a:xfrm>
        </p:grpSpPr>
        <p:pic>
          <p:nvPicPr>
            <p:cNvPr id="37894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938" y="1173163"/>
              <a:ext cx="6096000" cy="5076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895" name="Rectangle 1"/>
            <p:cNvSpPr>
              <a:spLocks noChangeArrowheads="1"/>
            </p:cNvSpPr>
            <p:nvPr/>
          </p:nvSpPr>
          <p:spPr bwMode="auto">
            <a:xfrm>
              <a:off x="3391628" y="5214471"/>
              <a:ext cx="209176" cy="224118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896" name="Rectangle 7"/>
            <p:cNvSpPr>
              <a:spLocks noChangeArrowheads="1"/>
            </p:cNvSpPr>
            <p:nvPr/>
          </p:nvSpPr>
          <p:spPr bwMode="auto">
            <a:xfrm>
              <a:off x="6905793" y="2229223"/>
              <a:ext cx="209176" cy="224118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sz="2800" dirty="0">
                <a:latin typeface="Arial" charset="0"/>
              </a:rPr>
              <a:t>Cuprins</a:t>
            </a:r>
            <a:endParaRPr lang="en-US" sz="2800" dirty="0">
              <a:latin typeface="Arial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46163"/>
            <a:ext cx="8382000" cy="5354637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de </a:t>
            </a:r>
            <a:r>
              <a:rPr lang="en-US" dirty="0" err="1">
                <a:latin typeface="Arial" charset="0"/>
              </a:rPr>
              <a:t>ce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pachete</a:t>
            </a:r>
            <a:r>
              <a:rPr lang="en-US" dirty="0">
                <a:latin typeface="Arial" charset="0"/>
              </a:rPr>
              <a:t> ? </a:t>
            </a:r>
          </a:p>
          <a:p>
            <a:pPr eaLnBrk="1" hangingPunct="1"/>
            <a:r>
              <a:rPr lang="en-US" dirty="0" err="1">
                <a:latin typeface="Arial" charset="0"/>
              </a:rPr>
              <a:t>organizarea</a:t>
            </a:r>
            <a:r>
              <a:rPr lang="en-US" dirty="0">
                <a:latin typeface="Arial" charset="0"/>
              </a:rPr>
              <a:t> intern</a:t>
            </a:r>
            <a:r>
              <a:rPr lang="ro-RO" dirty="0">
                <a:latin typeface="Arial" charset="0"/>
              </a:rPr>
              <a:t>ă</a:t>
            </a:r>
          </a:p>
          <a:p>
            <a:pPr eaLnBrk="1" hangingPunct="1"/>
            <a:r>
              <a:rPr lang="ro-RO" dirty="0">
                <a:latin typeface="Arial" charset="0"/>
              </a:rPr>
              <a:t>protocolul IP – adresare si retransmiterea pachetelor</a:t>
            </a:r>
          </a:p>
          <a:p>
            <a:pPr eaLnBrk="1" hangingPunct="1"/>
            <a:r>
              <a:rPr lang="ro-RO" dirty="0">
                <a:latin typeface="Arial" charset="0"/>
              </a:rPr>
              <a:t>algoritmi de dirijare</a:t>
            </a:r>
          </a:p>
          <a:p>
            <a:pPr eaLnBrk="1" hangingPunct="1"/>
            <a:r>
              <a:rPr lang="en-US" dirty="0" err="1"/>
              <a:t>protocoale</a:t>
            </a:r>
            <a:r>
              <a:rPr lang="en-US" dirty="0"/>
              <a:t> de control </a:t>
            </a:r>
            <a:endParaRPr lang="ro-RO" dirty="0">
              <a:latin typeface="Arial" charset="0"/>
            </a:endParaRPr>
          </a:p>
          <a:p>
            <a:pPr eaLnBrk="1" hangingPunct="1"/>
            <a:r>
              <a:rPr lang="ro-RO" dirty="0">
                <a:latin typeface="Arial" charset="0"/>
              </a:rPr>
              <a:t>structura internetului </a:t>
            </a:r>
          </a:p>
          <a:p>
            <a:pPr marL="742950" lvl="2" indent="-342900" eaLnBrk="1" hangingPunct="1"/>
            <a:r>
              <a:rPr lang="ro-RO" sz="2000" dirty="0">
                <a:latin typeface="Arial" charset="0"/>
              </a:rPr>
              <a:t>protocolul OSPF</a:t>
            </a:r>
            <a:r>
              <a:rPr lang="en-GB" sz="2000" dirty="0">
                <a:solidFill>
                  <a:srgbClr val="0000FF"/>
                </a:solidFill>
                <a:latin typeface="Arial" charset="0"/>
              </a:rPr>
              <a:t> – Open Shortest Path First</a:t>
            </a:r>
            <a:endParaRPr lang="ro-RO" sz="2000" dirty="0">
              <a:latin typeface="Arial" charset="0"/>
            </a:endParaRPr>
          </a:p>
          <a:p>
            <a:pPr lvl="1" eaLnBrk="1" hangingPunct="1"/>
            <a:r>
              <a:rPr lang="ro-RO" dirty="0">
                <a:latin typeface="Arial" charset="0"/>
              </a:rPr>
              <a:t>protocolul BGP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– Border Gateway Protocol</a:t>
            </a:r>
          </a:p>
          <a:p>
            <a:pPr eaLnBrk="1" hangingPunct="1"/>
            <a:r>
              <a:rPr lang="en-GB" dirty="0" err="1">
                <a:latin typeface="Arial" charset="0"/>
              </a:rPr>
              <a:t>dirijarea</a:t>
            </a:r>
            <a:r>
              <a:rPr lang="en-GB" dirty="0">
                <a:latin typeface="Arial" charset="0"/>
              </a:rPr>
              <a:t> in </a:t>
            </a:r>
            <a:r>
              <a:rPr lang="en-GB" dirty="0" err="1">
                <a:latin typeface="Arial" charset="0"/>
              </a:rPr>
              <a:t>retele</a:t>
            </a:r>
            <a:r>
              <a:rPr lang="en-GB" dirty="0">
                <a:latin typeface="Arial" charset="0"/>
              </a:rPr>
              <a:t> ad hoc</a:t>
            </a:r>
          </a:p>
          <a:p>
            <a:pPr eaLnBrk="1" hangingPunct="1"/>
            <a:r>
              <a:rPr lang="ro-RO" dirty="0">
                <a:latin typeface="Arial" charset="0"/>
              </a:rPr>
              <a:t>IPv6</a:t>
            </a:r>
          </a:p>
          <a:p>
            <a:pPr eaLnBrk="1" hangingPunct="1"/>
            <a:endParaRPr lang="ro-RO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24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68300"/>
            <a:ext cx="8382000" cy="487363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Conversie adresa IP – adresa fizică</a:t>
            </a:r>
          </a:p>
        </p:txBody>
      </p:sp>
      <p:sp>
        <p:nvSpPr>
          <p:cNvPr id="38914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896938"/>
            <a:ext cx="8842375" cy="56324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>
                <a:latin typeface="Arial" charset="0"/>
              </a:rPr>
              <a:t>La livrarea directă (destinatar in aceeasi retea) se foloseste </a:t>
            </a:r>
            <a:r>
              <a:rPr lang="en-US" sz="2400">
                <a:solidFill>
                  <a:srgbClr val="0000FF"/>
                </a:solidFill>
                <a:latin typeface="Arial" charset="0"/>
              </a:rPr>
              <a:t>adresa fizică</a:t>
            </a:r>
            <a:r>
              <a:rPr lang="en-US" sz="2400">
                <a:latin typeface="Arial" charset="0"/>
              </a:rPr>
              <a:t> a receptorului (ptr care se cunoaște adresa IP)</a:t>
            </a:r>
          </a:p>
          <a:p>
            <a:pPr marL="0" indent="0" eaLnBrk="1" hangingPunct="1">
              <a:buFontTx/>
              <a:buNone/>
            </a:pPr>
            <a:r>
              <a:rPr lang="en-US" sz="2400">
                <a:solidFill>
                  <a:srgbClr val="FF0000"/>
                </a:solidFill>
                <a:latin typeface="Arial" charset="0"/>
              </a:rPr>
              <a:t>Nu exista</a:t>
            </a:r>
            <a:r>
              <a:rPr lang="en-US" sz="2400">
                <a:latin typeface="Arial" charset="0"/>
              </a:rPr>
              <a:t> o legatură biunivocă între adresa fizica si adresa IP</a:t>
            </a:r>
          </a:p>
          <a:p>
            <a:pPr marL="0" indent="0" eaLnBrk="1" hangingPunct="1">
              <a:buFontTx/>
              <a:buNone/>
            </a:pPr>
            <a:r>
              <a:rPr lang="en-US" sz="2400">
                <a:latin typeface="Arial" charset="0"/>
              </a:rPr>
              <a:t>De ex.</a:t>
            </a:r>
          </a:p>
          <a:p>
            <a:pPr lvl="1" eaLnBrk="1" hangingPunct="1"/>
            <a:r>
              <a:rPr lang="en-US" sz="2400">
                <a:latin typeface="Arial" charset="0"/>
              </a:rPr>
              <a:t>adresa IP are 32 biti</a:t>
            </a:r>
          </a:p>
          <a:p>
            <a:pPr lvl="1" eaLnBrk="1" hangingPunct="1"/>
            <a:r>
              <a:rPr lang="en-US" sz="2400">
                <a:latin typeface="Arial" charset="0"/>
              </a:rPr>
              <a:t>adresa Ethernet are 48 biti</a:t>
            </a:r>
          </a:p>
          <a:p>
            <a:pPr marL="0" indent="0" eaLnBrk="1" hangingPunct="1">
              <a:buFontTx/>
              <a:buNone/>
            </a:pPr>
            <a:r>
              <a:rPr lang="en-US" sz="2400">
                <a:latin typeface="Arial" charset="0"/>
              </a:rPr>
              <a:t>Pentru mapare se pot folosi</a:t>
            </a:r>
          </a:p>
          <a:p>
            <a:pPr lvl="1" eaLnBrk="1" hangingPunct="1"/>
            <a:r>
              <a:rPr lang="en-US" sz="2400">
                <a:latin typeface="Arial" charset="0"/>
              </a:rPr>
              <a:t>tabele de coresponden</a:t>
            </a:r>
            <a:r>
              <a:rPr lang="ro-RO" sz="2400">
                <a:latin typeface="Arial" charset="0"/>
              </a:rPr>
              <a:t>ţă</a:t>
            </a:r>
            <a:endParaRPr lang="en-US" sz="2400">
              <a:latin typeface="Arial" charset="0"/>
            </a:endParaRPr>
          </a:p>
          <a:p>
            <a:pPr lvl="1" eaLnBrk="1" hangingPunct="1"/>
            <a:r>
              <a:rPr lang="en-US" sz="2400">
                <a:latin typeface="Arial" charset="0"/>
              </a:rPr>
              <a:t>formule de calcul</a:t>
            </a:r>
          </a:p>
          <a:p>
            <a:pPr lvl="1" eaLnBrk="1" hangingPunct="1"/>
            <a:r>
              <a:rPr lang="en-US" sz="2400">
                <a:solidFill>
                  <a:srgbClr val="0000FF"/>
                </a:solidFill>
                <a:latin typeface="Arial" charset="0"/>
              </a:rPr>
              <a:t>schimb de mesaje</a:t>
            </a:r>
          </a:p>
          <a:p>
            <a:pPr lvl="2"/>
            <a:r>
              <a:rPr lang="en-US">
                <a:solidFill>
                  <a:schemeClr val="accent2"/>
                </a:solidFill>
                <a:latin typeface="Tahoma" charset="0"/>
              </a:rPr>
              <a:t>ex. ARP - Address Resolution Protocol</a:t>
            </a:r>
            <a:endParaRPr lang="en-US">
              <a:latin typeface="Arial" charset="0"/>
            </a:endParaRPr>
          </a:p>
          <a:p>
            <a:pPr lvl="3"/>
            <a:r>
              <a:rPr lang="en-US" sz="2400">
                <a:latin typeface="Arial" charset="0"/>
              </a:rPr>
              <a:t>Face maparea intre adresa de protocol </a:t>
            </a:r>
            <a:r>
              <a:rPr lang="ro-RO" sz="2400">
                <a:latin typeface="Arial" charset="0"/>
              </a:rPr>
              <a:t>ş</a:t>
            </a:r>
            <a:r>
              <a:rPr lang="en-US" sz="2400">
                <a:latin typeface="Arial" charset="0"/>
              </a:rPr>
              <a:t>i adresa hardware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70BAEFB-01D2-D54D-832F-68479111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latin typeface="Tahoma" charset="0"/>
              </a:rPr>
              <a:t>ARP - Address Resolution Protocol</a:t>
            </a:r>
          </a:p>
        </p:txBody>
      </p:sp>
      <p:pic>
        <p:nvPicPr>
          <p:cNvPr id="3993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3436938"/>
            <a:ext cx="53689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Content Placeholder 1"/>
          <p:cNvSpPr>
            <a:spLocks noGrp="1"/>
          </p:cNvSpPr>
          <p:nvPr>
            <p:ph idx="1"/>
          </p:nvPr>
        </p:nvSpPr>
        <p:spPr>
          <a:xfrm>
            <a:off x="381000" y="1114425"/>
            <a:ext cx="8382000" cy="229235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sz="2400">
                <a:latin typeface="Arial" charset="0"/>
              </a:rPr>
              <a:t>Secvența de mesaje pentru a afla adresa fizică</a:t>
            </a:r>
          </a:p>
          <a:p>
            <a:pPr marL="0" indent="0"/>
            <a:r>
              <a:rPr lang="en-GB" sz="2400">
                <a:latin typeface="Arial" charset="0"/>
              </a:rPr>
              <a:t>w difuzeaza o cerere ARP cu adresa IP cunoscută</a:t>
            </a:r>
          </a:p>
          <a:p>
            <a:pPr marL="0" indent="0"/>
            <a:r>
              <a:rPr lang="en-GB" sz="2400">
                <a:latin typeface="Arial" charset="0"/>
              </a:rPr>
              <a:t>cererea este primită de toate gazdele din reteaua locala</a:t>
            </a:r>
          </a:p>
          <a:p>
            <a:pPr marL="0" indent="0"/>
            <a:r>
              <a:rPr lang="en-GB" sz="2400">
                <a:latin typeface="Arial" charset="0"/>
              </a:rPr>
              <a:t>y – care are adresa IP respectivă – trimite ca raspuns adresa fizică (ex. Ethernet)</a:t>
            </a:r>
          </a:p>
          <a:p>
            <a:pPr marL="0" indent="0"/>
            <a:endParaRPr lang="en-GB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B33D1-EE60-2C46-BE40-225FB4F1D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Conversie adresa IP – adresa fizică</a:t>
            </a:r>
          </a:p>
        </p:txBody>
      </p:sp>
      <p:pic>
        <p:nvPicPr>
          <p:cNvPr id="40962" name="Picture 7" descr="arp-hea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388" y="1073150"/>
            <a:ext cx="5027612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Content Placeholder 1"/>
          <p:cNvSpPr>
            <a:spLocks noGrp="1"/>
          </p:cNvSpPr>
          <p:nvPr>
            <p:ph idx="1"/>
          </p:nvPr>
        </p:nvSpPr>
        <p:spPr>
          <a:xfrm>
            <a:off x="381000" y="3644900"/>
            <a:ext cx="8382000" cy="27559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>
                <a:solidFill>
                  <a:srgbClr val="0000FF"/>
                </a:solidFill>
                <a:latin typeface="Arial" charset="0"/>
              </a:rPr>
              <a:t>Format mesaje ARP</a:t>
            </a:r>
            <a:r>
              <a:rPr lang="en-GB">
                <a:latin typeface="Arial" charset="0"/>
              </a:rPr>
              <a:t> – conceput pentru diverse categorii de adrese </a:t>
            </a:r>
          </a:p>
          <a:p>
            <a:pPr marL="0" indent="0"/>
            <a:r>
              <a:rPr lang="en-GB">
                <a:solidFill>
                  <a:srgbClr val="0000FF"/>
                </a:solidFill>
                <a:latin typeface="Arial" charset="0"/>
              </a:rPr>
              <a:t>Hardware type</a:t>
            </a:r>
            <a:r>
              <a:rPr lang="en-GB">
                <a:latin typeface="Arial" charset="0"/>
              </a:rPr>
              <a:t>: 1 pentru Ethernet</a:t>
            </a:r>
          </a:p>
          <a:p>
            <a:pPr marL="0" indent="0"/>
            <a:r>
              <a:rPr lang="da-DK">
                <a:solidFill>
                  <a:srgbClr val="0000FF"/>
                </a:solidFill>
                <a:latin typeface="Arial" charset="0"/>
              </a:rPr>
              <a:t>Protocol type</a:t>
            </a:r>
            <a:r>
              <a:rPr lang="da-DK">
                <a:latin typeface="Arial" charset="0"/>
              </a:rPr>
              <a:t>: 0x0800 pentru IP (0000.1000.0000.0000)</a:t>
            </a:r>
          </a:p>
          <a:p>
            <a:pPr marL="0" indent="0"/>
            <a:r>
              <a:rPr lang="da-DK">
                <a:solidFill>
                  <a:srgbClr val="0000FF"/>
                </a:solidFill>
                <a:latin typeface="Arial" charset="0"/>
              </a:rPr>
              <a:t>HLEN</a:t>
            </a:r>
            <a:r>
              <a:rPr lang="da-DK">
                <a:latin typeface="Arial" charset="0"/>
              </a:rPr>
              <a:t> - Hardware len: 6 octeti pentru Ethernet</a:t>
            </a:r>
          </a:p>
          <a:p>
            <a:pPr marL="0" indent="0"/>
            <a:r>
              <a:rPr lang="da-DK">
                <a:solidFill>
                  <a:srgbClr val="0000FF"/>
                </a:solidFill>
                <a:latin typeface="Arial" charset="0"/>
              </a:rPr>
              <a:t>PLEN</a:t>
            </a:r>
            <a:r>
              <a:rPr lang="da-DK">
                <a:latin typeface="Arial" charset="0"/>
              </a:rPr>
              <a:t> - Protocol len: 4 octeti pentru IP</a:t>
            </a:r>
          </a:p>
          <a:p>
            <a:pPr marL="0" indent="0"/>
            <a:r>
              <a:rPr lang="da-DK">
                <a:solidFill>
                  <a:srgbClr val="0000FF"/>
                </a:solidFill>
                <a:latin typeface="Arial" charset="0"/>
              </a:rPr>
              <a:t>Operation</a:t>
            </a:r>
            <a:r>
              <a:rPr lang="da-DK">
                <a:latin typeface="Arial" charset="0"/>
              </a:rPr>
              <a:t>: 1=cerere, 2=raspuns</a:t>
            </a:r>
            <a:endParaRPr lang="en-GB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081CA-733E-B446-8503-240ACB16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sz="2800">
                <a:latin typeface="Arial" charset="0"/>
              </a:rPr>
              <a:t>Subreţele</a:t>
            </a:r>
            <a:endParaRPr lang="en-US" sz="2800">
              <a:solidFill>
                <a:srgbClr val="3366FF"/>
              </a:solidFill>
              <a:latin typeface="Arial" charset="0"/>
            </a:endParaRPr>
          </a:p>
        </p:txBody>
      </p:sp>
      <p:sp>
        <p:nvSpPr>
          <p:cNvPr id="41986" name="Content Placeholder 1"/>
          <p:cNvSpPr>
            <a:spLocks noGrp="1"/>
          </p:cNvSpPr>
          <p:nvPr>
            <p:ph idx="1"/>
          </p:nvPr>
        </p:nvSpPr>
        <p:spPr>
          <a:xfrm>
            <a:off x="254000" y="1016000"/>
            <a:ext cx="8509000" cy="5483225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solidFill>
                  <a:schemeClr val="accent2"/>
                </a:solidFill>
                <a:latin typeface="Arial" charset="0"/>
              </a:rPr>
              <a:t>Regula</a:t>
            </a:r>
            <a:r>
              <a:rPr lang="en-US" sz="2400">
                <a:latin typeface="Arial" charset="0"/>
              </a:rPr>
              <a:t> “o adresă </a:t>
            </a:r>
            <a:r>
              <a:rPr lang="en-US" sz="2400">
                <a:latin typeface="Arial" charset="0"/>
                <a:sym typeface="Wingdings" charset="0"/>
              </a:rPr>
              <a:t>pentru fiecare rețea fizică separată”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latin typeface="Arial" charset="0"/>
              </a:rPr>
              <a:t>foloseste ineficient spatiul de adrese</a:t>
            </a:r>
          </a:p>
          <a:p>
            <a:pPr lvl="2">
              <a:spcBef>
                <a:spcPct val="0"/>
              </a:spcBef>
              <a:spcAft>
                <a:spcPts val="600"/>
              </a:spcAft>
            </a:pPr>
            <a:r>
              <a:rPr lang="en-US">
                <a:latin typeface="Arial" charset="0"/>
              </a:rPr>
              <a:t>o retea de clasa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C</a:t>
            </a:r>
            <a:r>
              <a:rPr lang="en-US">
                <a:latin typeface="Arial" charset="0"/>
              </a:rPr>
              <a:t> cu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2 noduri</a:t>
            </a:r>
            <a:r>
              <a:rPr lang="en-US">
                <a:latin typeface="Arial" charset="0"/>
              </a:rPr>
              <a:t> consuma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doar 2</a:t>
            </a:r>
            <a:r>
              <a:rPr lang="en-US">
                <a:latin typeface="Arial" charset="0"/>
              </a:rPr>
              <a:t> din totalul de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255</a:t>
            </a:r>
            <a:r>
              <a:rPr lang="en-US">
                <a:latin typeface="Arial" charset="0"/>
              </a:rPr>
              <a:t> de adrese de nod</a:t>
            </a:r>
          </a:p>
          <a:p>
            <a:pPr lvl="2">
              <a:spcBef>
                <a:spcPct val="0"/>
              </a:spcBef>
              <a:spcAft>
                <a:spcPts val="600"/>
              </a:spcAft>
            </a:pPr>
            <a:r>
              <a:rPr lang="en-US">
                <a:latin typeface="Arial" charset="0"/>
              </a:rPr>
              <a:t>o retea de clasa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B</a:t>
            </a:r>
            <a:r>
              <a:rPr lang="en-US">
                <a:latin typeface="Arial" charset="0"/>
              </a:rPr>
              <a:t> cu peste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255 noduri</a:t>
            </a:r>
            <a:r>
              <a:rPr lang="en-US">
                <a:latin typeface="Arial" charset="0"/>
              </a:rPr>
              <a:t> ocupă peste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64000 de adrese</a:t>
            </a:r>
            <a:r>
              <a:rPr lang="en-US">
                <a:latin typeface="Arial" charset="0"/>
              </a:rPr>
              <a:t> indiferent daca le foloseste pe toate sau nu </a:t>
            </a:r>
            <a:endParaRPr lang="en-GB">
              <a:latin typeface="Arial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GB" sz="2400">
                <a:latin typeface="Arial" charset="0"/>
              </a:rPr>
              <a:t>solutia 1 –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subretele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GB" sz="2400">
                <a:latin typeface="Arial" charset="0"/>
              </a:rPr>
              <a:t>de ex. o retea clasa B este impartita in mai multe subretele apropiate geografic</a:t>
            </a:r>
            <a:endParaRPr lang="ro-RO" sz="2400">
              <a:latin typeface="Arial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GB" sz="2400">
                <a:latin typeface="Arial" charset="0"/>
              </a:rPr>
              <a:t>solutia 2 - adrese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fara clase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386785E-C352-5E48-800A-4B884260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CIDR – Classless InterDomain Routing</a:t>
            </a:r>
          </a:p>
        </p:txBody>
      </p:sp>
      <p:sp>
        <p:nvSpPr>
          <p:cNvPr id="43010" name="Text Box 7"/>
          <p:cNvSpPr txBox="1">
            <a:spLocks noChangeArrowheads="1"/>
          </p:cNvSpPr>
          <p:nvPr/>
        </p:nvSpPr>
        <p:spPr bwMode="auto">
          <a:xfrm>
            <a:off x="179388" y="1304925"/>
            <a:ext cx="8785225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1200"/>
              </a:spcAft>
            </a:pPr>
            <a:r>
              <a:rPr lang="en-US">
                <a:solidFill>
                  <a:srgbClr val="FF0000"/>
                </a:solidFill>
              </a:rPr>
              <a:t>Ideea: </a:t>
            </a:r>
            <a:r>
              <a:rPr lang="en-US"/>
              <a:t>aloc</a:t>
            </a:r>
            <a:r>
              <a:rPr lang="ro-RO"/>
              <a:t>ă</a:t>
            </a:r>
            <a:r>
              <a:rPr lang="en-US"/>
              <a:t> spa</a:t>
            </a:r>
            <a:r>
              <a:rPr lang="ro-RO"/>
              <a:t>ţ</a:t>
            </a:r>
            <a:r>
              <a:rPr lang="en-US"/>
              <a:t>iul de adrese IP </a:t>
            </a:r>
            <a:r>
              <a:rPr lang="ro-RO"/>
              <a:t>î</a:t>
            </a:r>
            <a:r>
              <a:rPr lang="en-US"/>
              <a:t>n </a:t>
            </a:r>
            <a:r>
              <a:rPr lang="en-US">
                <a:solidFill>
                  <a:srgbClr val="3366FF"/>
                </a:solidFill>
              </a:rPr>
              <a:t>blocuri de lungimi diferite</a:t>
            </a:r>
          </a:p>
          <a:p>
            <a:pPr>
              <a:spcAft>
                <a:spcPts val="1200"/>
              </a:spcAft>
            </a:pPr>
            <a:r>
              <a:rPr lang="en-US">
                <a:solidFill>
                  <a:srgbClr val="3366FF"/>
                </a:solidFill>
              </a:rPr>
              <a:t>Nota</a:t>
            </a:r>
            <a:r>
              <a:rPr lang="ro-RO">
                <a:solidFill>
                  <a:srgbClr val="3366FF"/>
                </a:solidFill>
              </a:rPr>
              <a:t>ţ</a:t>
            </a:r>
            <a:r>
              <a:rPr lang="en-US">
                <a:solidFill>
                  <a:srgbClr val="3366FF"/>
                </a:solidFill>
              </a:rPr>
              <a:t>ia specială</a:t>
            </a:r>
            <a:r>
              <a:rPr lang="en-US"/>
              <a:t> pentru </a:t>
            </a:r>
            <a:r>
              <a:rPr lang="en-US">
                <a:solidFill>
                  <a:srgbClr val="3366FF"/>
                </a:solidFill>
              </a:rPr>
              <a:t>adresa de rețea</a:t>
            </a:r>
            <a:r>
              <a:rPr lang="en-US"/>
              <a:t> CIDR </a:t>
            </a:r>
          </a:p>
          <a:p>
            <a:pPr lvl="1">
              <a:spcAft>
                <a:spcPts val="1200"/>
              </a:spcAft>
            </a:pPr>
            <a:r>
              <a:rPr lang="en-US">
                <a:solidFill>
                  <a:srgbClr val="3366FF"/>
                </a:solidFill>
              </a:rPr>
              <a:t>194.24.0.0/21</a:t>
            </a:r>
            <a:r>
              <a:rPr lang="en-US"/>
              <a:t> </a:t>
            </a:r>
            <a:r>
              <a:rPr lang="en-US">
                <a:solidFill>
                  <a:srgbClr val="0000FF"/>
                </a:solidFill>
                <a:sym typeface="Wingdings" charset="0"/>
              </a:rPr>
              <a:t></a:t>
            </a:r>
            <a:r>
              <a:rPr lang="en-US"/>
              <a:t> din cei 32 de bi</a:t>
            </a:r>
            <a:r>
              <a:rPr lang="ro-RO"/>
              <a:t>ţ</a:t>
            </a:r>
            <a:r>
              <a:rPr lang="en-US"/>
              <a:t>i ai adresei IP</a:t>
            </a:r>
          </a:p>
          <a:p>
            <a:pPr lvl="1">
              <a:spcAft>
                <a:spcPts val="1200"/>
              </a:spcAft>
            </a:pPr>
            <a:r>
              <a:rPr lang="en-US"/>
              <a:t>	</a:t>
            </a:r>
            <a:r>
              <a:rPr lang="en-US">
                <a:solidFill>
                  <a:srgbClr val="0000FF"/>
                </a:solidFill>
              </a:rPr>
              <a:t>adresa_re</a:t>
            </a:r>
            <a:r>
              <a:rPr lang="ro-RO">
                <a:solidFill>
                  <a:srgbClr val="0000FF"/>
                </a:solidFill>
              </a:rPr>
              <a:t>t</a:t>
            </a:r>
            <a:r>
              <a:rPr lang="en-US">
                <a:solidFill>
                  <a:srgbClr val="0000FF"/>
                </a:solidFill>
              </a:rPr>
              <a:t>ea</a:t>
            </a:r>
            <a:r>
              <a:rPr lang="en-US"/>
              <a:t> ocupă </a:t>
            </a:r>
            <a:r>
              <a:rPr lang="en-US">
                <a:solidFill>
                  <a:srgbClr val="0000FF"/>
                </a:solidFill>
              </a:rPr>
              <a:t>21 bi</a:t>
            </a:r>
            <a:r>
              <a:rPr lang="ro-RO">
                <a:solidFill>
                  <a:srgbClr val="0000FF"/>
                </a:solidFill>
              </a:rPr>
              <a:t>ţ</a:t>
            </a:r>
            <a:r>
              <a:rPr lang="en-US">
                <a:solidFill>
                  <a:srgbClr val="0000FF"/>
                </a:solidFill>
              </a:rPr>
              <a:t>i</a:t>
            </a:r>
            <a:r>
              <a:rPr lang="en-US"/>
              <a:t>	</a:t>
            </a:r>
          </a:p>
          <a:p>
            <a:pPr lvl="1">
              <a:spcAft>
                <a:spcPts val="1200"/>
              </a:spcAft>
            </a:pPr>
            <a:r>
              <a:rPr lang="en-US"/>
              <a:t>	</a:t>
            </a:r>
            <a:r>
              <a:rPr lang="en-US">
                <a:solidFill>
                  <a:srgbClr val="0000FF"/>
                </a:solidFill>
              </a:rPr>
              <a:t>adresa_gazda</a:t>
            </a:r>
            <a:r>
              <a:rPr lang="en-US"/>
              <a:t> ocupă </a:t>
            </a:r>
            <a:r>
              <a:rPr lang="en-US">
                <a:solidFill>
                  <a:srgbClr val="0000FF"/>
                </a:solidFill>
              </a:rPr>
              <a:t>11 biti</a:t>
            </a:r>
          </a:p>
        </p:txBody>
      </p:sp>
      <p:pic>
        <p:nvPicPr>
          <p:cNvPr id="430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4124325"/>
            <a:ext cx="8970962" cy="198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29EAB-87B6-EA49-A3C9-F26C9FFE3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CIDR – Exemplu</a:t>
            </a:r>
          </a:p>
        </p:txBody>
      </p:sp>
      <p:sp>
        <p:nvSpPr>
          <p:cNvPr id="44034" name="Text Box 7"/>
          <p:cNvSpPr txBox="1">
            <a:spLocks noChangeArrowheads="1"/>
          </p:cNvSpPr>
          <p:nvPr/>
        </p:nvSpPr>
        <p:spPr bwMode="auto">
          <a:xfrm>
            <a:off x="179388" y="1243013"/>
            <a:ext cx="8650287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1800"/>
              </a:spcAft>
            </a:pPr>
            <a:r>
              <a:rPr lang="en-US" sz="2000"/>
              <a:t>Pentru a afla </a:t>
            </a:r>
            <a:r>
              <a:rPr lang="en-US" sz="2000">
                <a:solidFill>
                  <a:srgbClr val="0000FF"/>
                </a:solidFill>
              </a:rPr>
              <a:t>adresa_retea</a:t>
            </a:r>
            <a:r>
              <a:rPr lang="en-US" sz="2000"/>
              <a:t> se folosesc </a:t>
            </a:r>
            <a:r>
              <a:rPr lang="en-US" sz="2000">
                <a:solidFill>
                  <a:srgbClr val="0000FF"/>
                </a:solidFill>
              </a:rPr>
              <a:t>măști</a:t>
            </a:r>
            <a:r>
              <a:rPr lang="en-US" sz="2000"/>
              <a:t> </a:t>
            </a:r>
          </a:p>
          <a:p>
            <a:pPr>
              <a:spcAft>
                <a:spcPts val="600"/>
              </a:spcAft>
            </a:pPr>
            <a:r>
              <a:rPr lang="en-US" sz="2000" b="1"/>
              <a:t>Cambridge: 	</a:t>
            </a:r>
            <a:r>
              <a:rPr lang="en-US" sz="2000"/>
              <a:t>Adres</a:t>
            </a:r>
            <a:r>
              <a:rPr lang="ro-RO" sz="2000"/>
              <a:t>ă	</a:t>
            </a:r>
            <a:r>
              <a:rPr lang="en-US" sz="2000" b="1">
                <a:latin typeface="Courier New" charset="0"/>
                <a:cs typeface="Courier New" charset="0"/>
              </a:rPr>
              <a:t>11000010 00011000 00000000 00000000</a:t>
            </a:r>
          </a:p>
          <a:p>
            <a:pPr>
              <a:spcAft>
                <a:spcPts val="600"/>
              </a:spcAft>
            </a:pPr>
            <a:r>
              <a:rPr lang="en-US" sz="2000" b="1">
                <a:cs typeface="Courier New" charset="0"/>
              </a:rPr>
              <a:t>		</a:t>
            </a:r>
            <a:r>
              <a:rPr lang="en-US" sz="2000">
                <a:cs typeface="Courier New" charset="0"/>
              </a:rPr>
              <a:t>Mas</a:t>
            </a:r>
            <a:r>
              <a:rPr lang="ro-RO" sz="2000">
                <a:cs typeface="Courier New" charset="0"/>
              </a:rPr>
              <a:t>că</a:t>
            </a:r>
            <a:r>
              <a:rPr lang="en-US" sz="2000">
                <a:cs typeface="Courier New" charset="0"/>
              </a:rPr>
              <a:t>	</a:t>
            </a:r>
            <a:r>
              <a:rPr lang="en-US" sz="2000" b="1">
                <a:solidFill>
                  <a:srgbClr val="0000FF"/>
                </a:solidFill>
                <a:latin typeface="Courier New" charset="0"/>
                <a:cs typeface="Courier New" charset="0"/>
              </a:rPr>
              <a:t>11111111 11111111 11111</a:t>
            </a:r>
            <a:r>
              <a:rPr lang="en-US" sz="2000" b="1">
                <a:latin typeface="Courier New" charset="0"/>
                <a:cs typeface="Courier New" charset="0"/>
              </a:rPr>
              <a:t>000 00000000</a:t>
            </a:r>
          </a:p>
          <a:p>
            <a:pPr>
              <a:spcAft>
                <a:spcPts val="600"/>
              </a:spcAft>
            </a:pPr>
            <a:r>
              <a:rPr lang="en-US" sz="2000" b="1">
                <a:cs typeface="Courier New" charset="0"/>
              </a:rPr>
              <a:t>Edinburgh: 	</a:t>
            </a:r>
            <a:r>
              <a:rPr lang="en-US" sz="2000">
                <a:cs typeface="Courier New" charset="0"/>
              </a:rPr>
              <a:t>Adres</a:t>
            </a:r>
            <a:r>
              <a:rPr lang="ro-RO" sz="2000">
                <a:cs typeface="Courier New" charset="0"/>
              </a:rPr>
              <a:t>ă	</a:t>
            </a:r>
            <a:r>
              <a:rPr lang="en-US" sz="2000" b="1">
                <a:latin typeface="Courier New" charset="0"/>
                <a:cs typeface="Courier New" charset="0"/>
              </a:rPr>
              <a:t>11000010 00011000 00001000 00000000    </a:t>
            </a:r>
          </a:p>
          <a:p>
            <a:pPr>
              <a:spcAft>
                <a:spcPts val="600"/>
              </a:spcAft>
            </a:pPr>
            <a:r>
              <a:rPr lang="en-US" sz="2000" b="1">
                <a:cs typeface="Courier New" charset="0"/>
              </a:rPr>
              <a:t>		</a:t>
            </a:r>
            <a:r>
              <a:rPr lang="en-US" sz="2000">
                <a:cs typeface="Courier New" charset="0"/>
              </a:rPr>
              <a:t>Mas</a:t>
            </a:r>
            <a:r>
              <a:rPr lang="ro-RO" sz="2000">
                <a:cs typeface="Courier New" charset="0"/>
              </a:rPr>
              <a:t>că	</a:t>
            </a:r>
            <a:r>
              <a:rPr lang="en-US" sz="2000" b="1">
                <a:solidFill>
                  <a:srgbClr val="0000FF"/>
                </a:solidFill>
                <a:latin typeface="Courier New" charset="0"/>
                <a:cs typeface="Courier New" charset="0"/>
              </a:rPr>
              <a:t>11111111 11111111 111111</a:t>
            </a:r>
            <a:r>
              <a:rPr lang="en-US" sz="2000" b="1">
                <a:latin typeface="Courier New" charset="0"/>
                <a:cs typeface="Courier New" charset="0"/>
              </a:rPr>
              <a:t>00 00000000</a:t>
            </a:r>
          </a:p>
          <a:p>
            <a:pPr>
              <a:spcAft>
                <a:spcPts val="600"/>
              </a:spcAft>
            </a:pPr>
            <a:r>
              <a:rPr lang="en-US" sz="2000" b="1">
                <a:cs typeface="Courier New" charset="0"/>
              </a:rPr>
              <a:t>Oxford: 	</a:t>
            </a:r>
            <a:r>
              <a:rPr lang="en-US" sz="2000">
                <a:cs typeface="Courier New" charset="0"/>
              </a:rPr>
              <a:t>Adres</a:t>
            </a:r>
            <a:r>
              <a:rPr lang="ro-RO" sz="2000">
                <a:cs typeface="Courier New" charset="0"/>
              </a:rPr>
              <a:t>ă	</a:t>
            </a:r>
            <a:r>
              <a:rPr lang="en-US" sz="2000" b="1">
                <a:latin typeface="Courier New" charset="0"/>
                <a:cs typeface="Courier New" charset="0"/>
              </a:rPr>
              <a:t>11000010 00011000 00010000 00000000    </a:t>
            </a:r>
          </a:p>
          <a:p>
            <a:pPr>
              <a:spcAft>
                <a:spcPts val="600"/>
              </a:spcAft>
            </a:pPr>
            <a:r>
              <a:rPr lang="en-US" sz="2000" b="1">
                <a:cs typeface="Courier New" charset="0"/>
              </a:rPr>
              <a:t>		</a:t>
            </a:r>
            <a:r>
              <a:rPr lang="en-US" sz="2000">
                <a:cs typeface="Courier New" charset="0"/>
              </a:rPr>
              <a:t>Mas</a:t>
            </a:r>
            <a:r>
              <a:rPr lang="ro-RO" sz="2000">
                <a:cs typeface="Courier New" charset="0"/>
              </a:rPr>
              <a:t>că	</a:t>
            </a:r>
            <a:r>
              <a:rPr lang="en-US" sz="2000" b="1">
                <a:solidFill>
                  <a:srgbClr val="0000FF"/>
                </a:solidFill>
                <a:latin typeface="Courier New" charset="0"/>
                <a:cs typeface="Courier New" charset="0"/>
              </a:rPr>
              <a:t>11111111 11111111 1111</a:t>
            </a:r>
            <a:r>
              <a:rPr lang="en-US" sz="2000" b="1">
                <a:latin typeface="Courier New" charset="0"/>
                <a:cs typeface="Courier New" charset="0"/>
              </a:rPr>
              <a:t>0000 00000000</a:t>
            </a:r>
          </a:p>
        </p:txBody>
      </p:sp>
      <p:pic>
        <p:nvPicPr>
          <p:cNvPr id="4403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" y="4362450"/>
            <a:ext cx="8872537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35A8F-B9CB-2841-9894-4E6C972F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CIDR – reguli de alocare a adreselor</a:t>
            </a:r>
          </a:p>
        </p:txBody>
      </p:sp>
      <p:sp>
        <p:nvSpPr>
          <p:cNvPr id="45058" name="Text Box 7"/>
          <p:cNvSpPr txBox="1">
            <a:spLocks noChangeArrowheads="1"/>
          </p:cNvSpPr>
          <p:nvPr/>
        </p:nvSpPr>
        <p:spPr bwMode="auto">
          <a:xfrm>
            <a:off x="409575" y="2589213"/>
            <a:ext cx="8253413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900"/>
              </a:spcAft>
            </a:pPr>
            <a:r>
              <a:rPr lang="en-US" sz="2200"/>
              <a:t>Reguli pentru a avea o mască pentru un bloc de adrese</a:t>
            </a:r>
            <a:endParaRPr lang="en-US" sz="2200">
              <a:solidFill>
                <a:schemeClr val="accent2"/>
              </a:solidFill>
            </a:endParaRPr>
          </a:p>
          <a:p>
            <a:pPr lvl="1">
              <a:spcAft>
                <a:spcPts val="900"/>
              </a:spcAft>
            </a:pPr>
            <a:r>
              <a:rPr lang="en-US" sz="2200">
                <a:solidFill>
                  <a:schemeClr val="accent2"/>
                </a:solidFill>
                <a:sym typeface="Wingdings" charset="0"/>
              </a:rPr>
              <a:t> </a:t>
            </a:r>
            <a:r>
              <a:rPr lang="en-US" sz="2200">
                <a:solidFill>
                  <a:srgbClr val="0000FF"/>
                </a:solidFill>
                <a:sym typeface="Wingdings" charset="0"/>
              </a:rPr>
              <a:t>lungimea blocului </a:t>
            </a:r>
            <a:r>
              <a:rPr lang="en-US" sz="2200">
                <a:sym typeface="Wingdings" charset="0"/>
              </a:rPr>
              <a:t>trebuie sa fie </a:t>
            </a:r>
            <a:r>
              <a:rPr lang="en-US" sz="2200">
                <a:solidFill>
                  <a:srgbClr val="0000FF"/>
                </a:solidFill>
                <a:sym typeface="Wingdings" charset="0"/>
              </a:rPr>
              <a:t>o putere a lui 2</a:t>
            </a:r>
          </a:p>
          <a:p>
            <a:pPr lvl="1">
              <a:spcAft>
                <a:spcPts val="900"/>
              </a:spcAft>
            </a:pPr>
            <a:r>
              <a:rPr lang="en-US" sz="2200">
                <a:solidFill>
                  <a:schemeClr val="accent2"/>
                </a:solidFill>
                <a:sym typeface="Wingdings" charset="0"/>
              </a:rPr>
              <a:t> toate adresele din bloc </a:t>
            </a:r>
            <a:r>
              <a:rPr lang="en-US" sz="2200">
                <a:sym typeface="Wingdings" charset="0"/>
              </a:rPr>
              <a:t>au </a:t>
            </a:r>
            <a:r>
              <a:rPr lang="en-US" sz="2200">
                <a:solidFill>
                  <a:srgbClr val="0000FF"/>
                </a:solidFill>
                <a:sym typeface="Wingdings" charset="0"/>
              </a:rPr>
              <a:t>aceeasi adresa_retea</a:t>
            </a:r>
            <a:r>
              <a:rPr lang="en-US" sz="2200">
                <a:solidFill>
                  <a:schemeClr val="accent2"/>
                </a:solidFill>
                <a:sym typeface="Wingdings" charset="0"/>
              </a:rPr>
              <a:t>  adresa de inceput </a:t>
            </a:r>
            <a:r>
              <a:rPr lang="en-US" sz="2200">
                <a:sym typeface="Wingdings" charset="0"/>
              </a:rPr>
              <a:t>a blocului de adrese trebuie sa fie </a:t>
            </a:r>
            <a:r>
              <a:rPr lang="en-US" sz="2200">
                <a:solidFill>
                  <a:srgbClr val="0000FF"/>
                </a:solidFill>
                <a:sym typeface="Wingdings" charset="0"/>
              </a:rPr>
              <a:t>multiplu de dimensiunea acestuia</a:t>
            </a:r>
            <a:endParaRPr lang="en-US" sz="2200">
              <a:solidFill>
                <a:srgbClr val="0000FF"/>
              </a:solidFill>
            </a:endParaRPr>
          </a:p>
          <a:p>
            <a:pPr>
              <a:spcAft>
                <a:spcPts val="900"/>
              </a:spcAft>
            </a:pPr>
            <a:r>
              <a:rPr lang="en-US" sz="2200"/>
              <a:t>Ex.: zona de adrese pentru </a:t>
            </a:r>
            <a:r>
              <a:rPr lang="en-US" sz="2200">
                <a:solidFill>
                  <a:srgbClr val="0000FF"/>
                </a:solidFill>
              </a:rPr>
              <a:t>Oxford</a:t>
            </a:r>
            <a:r>
              <a:rPr lang="en-US" sz="2200">
                <a:solidFill>
                  <a:srgbClr val="000000"/>
                </a:solidFill>
              </a:rPr>
              <a:t> </a:t>
            </a:r>
            <a:r>
              <a:rPr lang="ro-RO" sz="2200">
                <a:solidFill>
                  <a:srgbClr val="000000"/>
                </a:solidFill>
              </a:rPr>
              <a:t>î</a:t>
            </a:r>
            <a:r>
              <a:rPr lang="en-US" sz="2200">
                <a:solidFill>
                  <a:srgbClr val="000000"/>
                </a:solidFill>
              </a:rPr>
              <a:t>ncepe la o frontier</a:t>
            </a:r>
            <a:r>
              <a:rPr lang="ro-RO" sz="2200">
                <a:solidFill>
                  <a:srgbClr val="000000"/>
                </a:solidFill>
              </a:rPr>
              <a:t>ă</a:t>
            </a:r>
            <a:r>
              <a:rPr lang="en-US" sz="2200">
                <a:solidFill>
                  <a:srgbClr val="000000"/>
                </a:solidFill>
              </a:rPr>
              <a:t> de </a:t>
            </a:r>
            <a:r>
              <a:rPr lang="en-US" sz="2200">
                <a:solidFill>
                  <a:srgbClr val="0000FF"/>
                </a:solidFill>
              </a:rPr>
              <a:t>4096 octe</a:t>
            </a:r>
            <a:r>
              <a:rPr lang="ro-RO" sz="2200">
                <a:solidFill>
                  <a:srgbClr val="0000FF"/>
                </a:solidFill>
              </a:rPr>
              <a:t>ţ</a:t>
            </a:r>
            <a:r>
              <a:rPr lang="en-US" sz="2200">
                <a:solidFill>
                  <a:srgbClr val="0000FF"/>
                </a:solidFill>
              </a:rPr>
              <a:t>i</a:t>
            </a:r>
          </a:p>
          <a:p>
            <a:pPr>
              <a:spcAft>
                <a:spcPts val="900"/>
              </a:spcAft>
            </a:pPr>
            <a:r>
              <a:rPr lang="en-US" sz="2200" b="1">
                <a:solidFill>
                  <a:srgbClr val="D60093"/>
                </a:solidFill>
              </a:rPr>
              <a:t>0                      2048         3072      4096</a:t>
            </a:r>
          </a:p>
        </p:txBody>
      </p:sp>
      <p:pic>
        <p:nvPicPr>
          <p:cNvPr id="4505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925513"/>
            <a:ext cx="786130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60" name="Group 12"/>
          <p:cNvGrpSpPr>
            <a:grpSpLocks/>
          </p:cNvGrpSpPr>
          <p:nvPr/>
        </p:nvGrpSpPr>
        <p:grpSpPr bwMode="auto">
          <a:xfrm>
            <a:off x="493713" y="5830888"/>
            <a:ext cx="8456612" cy="534987"/>
            <a:chOff x="283" y="3475"/>
            <a:chExt cx="3898" cy="136"/>
          </a:xfrm>
        </p:grpSpPr>
        <p:sp>
          <p:nvSpPr>
            <p:cNvPr id="43014" name="Rectangle 6"/>
            <p:cNvSpPr>
              <a:spLocks noChangeArrowheads="1"/>
            </p:cNvSpPr>
            <p:nvPr/>
          </p:nvSpPr>
          <p:spPr bwMode="auto">
            <a:xfrm>
              <a:off x="283" y="3475"/>
              <a:ext cx="878" cy="13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200" b="1">
                  <a:cs typeface="+mn-cs"/>
                </a:rPr>
                <a:t>Cambridge</a:t>
              </a:r>
            </a:p>
          </p:txBody>
        </p:sp>
        <p:sp>
          <p:nvSpPr>
            <p:cNvPr id="43015" name="Rectangle 8"/>
            <p:cNvSpPr>
              <a:spLocks noChangeArrowheads="1"/>
            </p:cNvSpPr>
            <p:nvPr/>
          </p:nvSpPr>
          <p:spPr bwMode="auto">
            <a:xfrm>
              <a:off x="1166" y="3479"/>
              <a:ext cx="568" cy="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200" b="1">
                  <a:cs typeface="+mn-cs"/>
                </a:rPr>
                <a:t>Edin.</a:t>
              </a:r>
            </a:p>
          </p:txBody>
        </p:sp>
        <p:sp>
          <p:nvSpPr>
            <p:cNvPr id="43016" name="Rectangle 9"/>
            <p:cNvSpPr>
              <a:spLocks noChangeArrowheads="1"/>
            </p:cNvSpPr>
            <p:nvPr/>
          </p:nvSpPr>
          <p:spPr bwMode="auto">
            <a:xfrm>
              <a:off x="1724" y="3478"/>
              <a:ext cx="513" cy="1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GB" sz="2200">
                <a:cs typeface="+mn-cs"/>
              </a:endParaRPr>
            </a:p>
          </p:txBody>
        </p:sp>
        <p:sp>
          <p:nvSpPr>
            <p:cNvPr id="43017" name="Rectangle 10"/>
            <p:cNvSpPr>
              <a:spLocks noChangeArrowheads="1"/>
            </p:cNvSpPr>
            <p:nvPr/>
          </p:nvSpPr>
          <p:spPr bwMode="auto">
            <a:xfrm>
              <a:off x="2232" y="3475"/>
              <a:ext cx="1949" cy="12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200" b="1">
                  <a:cs typeface="+mn-cs"/>
                </a:rPr>
                <a:t>Oxford</a:t>
              </a: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D488683-3EEB-B34A-8E25-9DEE58F0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Algoritm </a:t>
            </a:r>
            <a:r>
              <a:rPr lang="en-US" i="1">
                <a:latin typeface="Arial" charset="0"/>
              </a:rPr>
              <a:t>forwarding</a:t>
            </a:r>
            <a:endParaRPr lang="en-GB">
              <a:latin typeface="Arial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559800" cy="5181600"/>
          </a:xfrm>
        </p:spPr>
        <p:txBody>
          <a:bodyPr/>
          <a:lstStyle/>
          <a:p>
            <a:pPr marL="57150" indent="0">
              <a:spcAft>
                <a:spcPts val="600"/>
              </a:spcAft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Intrare </a:t>
            </a:r>
            <a:r>
              <a:rPr lang="en-US">
                <a:latin typeface="Arial" charset="0"/>
              </a:rPr>
              <a:t>in tabela de rutare - </a:t>
            </a:r>
            <a:r>
              <a:rPr lang="en-US">
                <a:latin typeface="Tahoma" charset="0"/>
              </a:rPr>
              <a:t>(</a:t>
            </a:r>
            <a:r>
              <a:rPr lang="en-US">
                <a:solidFill>
                  <a:srgbClr val="0000FF"/>
                </a:solidFill>
                <a:latin typeface="Tahoma" charset="0"/>
              </a:rPr>
              <a:t>adresa_retea, Masca, NextHop</a:t>
            </a:r>
            <a:r>
              <a:rPr lang="en-US">
                <a:latin typeface="Tahoma" charset="0"/>
              </a:rPr>
              <a:t>)</a:t>
            </a:r>
            <a:endParaRPr lang="en-US">
              <a:latin typeface="Arial" charset="0"/>
            </a:endParaRPr>
          </a:p>
          <a:p>
            <a:pPr marL="457200" lvl="1" indent="0">
              <a:spcAft>
                <a:spcPts val="600"/>
              </a:spcAft>
              <a:buFont typeface="Arial" charset="0"/>
              <a:buNone/>
            </a:pPr>
            <a:r>
              <a:rPr lang="en-US" sz="2200">
                <a:latin typeface="Arial" charset="0"/>
              </a:rPr>
              <a:t>Algoritmul alege intrarea pentru care  </a:t>
            </a:r>
          </a:p>
          <a:p>
            <a:pPr marL="457200" lvl="1" indent="0">
              <a:spcAft>
                <a:spcPts val="1800"/>
              </a:spcAft>
              <a:buFont typeface="Arial" charset="0"/>
              <a:buNone/>
            </a:pPr>
            <a:r>
              <a:rPr lang="en-US" sz="2200">
                <a:latin typeface="Arial" charset="0"/>
              </a:rPr>
              <a:t>	(</a:t>
            </a:r>
            <a:r>
              <a:rPr lang="en-US" sz="2200">
                <a:solidFill>
                  <a:srgbClr val="3366FF"/>
                </a:solidFill>
                <a:latin typeface="Arial" charset="0"/>
              </a:rPr>
              <a:t>Adresa_IP</a:t>
            </a:r>
            <a:r>
              <a:rPr lang="en-US" sz="2200">
                <a:latin typeface="Arial" charset="0"/>
              </a:rPr>
              <a:t> </a:t>
            </a:r>
            <a:r>
              <a:rPr lang="en-US" sz="2200">
                <a:solidFill>
                  <a:schemeClr val="accent2"/>
                </a:solidFill>
                <a:latin typeface="Arial" charset="0"/>
              </a:rPr>
              <a:t>AND</a:t>
            </a:r>
            <a:r>
              <a:rPr lang="en-US" sz="2200">
                <a:latin typeface="Arial" charset="0"/>
              </a:rPr>
              <a:t> </a:t>
            </a:r>
            <a:r>
              <a:rPr lang="en-US" sz="2200">
                <a:solidFill>
                  <a:srgbClr val="3366FF"/>
                </a:solidFill>
                <a:latin typeface="Arial" charset="0"/>
              </a:rPr>
              <a:t>Masca</a:t>
            </a:r>
            <a:r>
              <a:rPr lang="en-US" sz="2200">
                <a:latin typeface="Arial" charset="0"/>
              </a:rPr>
              <a:t>) </a:t>
            </a:r>
            <a:r>
              <a:rPr lang="ro-RO" sz="2200">
                <a:latin typeface="Arial" charset="0"/>
              </a:rPr>
              <a:t>= </a:t>
            </a:r>
            <a:r>
              <a:rPr lang="en-US" sz="2200">
                <a:solidFill>
                  <a:srgbClr val="0000FF"/>
                </a:solidFill>
                <a:latin typeface="Tahoma" charset="0"/>
              </a:rPr>
              <a:t>adresa_retea</a:t>
            </a:r>
            <a:endParaRPr lang="ro-RO" sz="2200">
              <a:latin typeface="Arial" charset="0"/>
            </a:endParaRPr>
          </a:p>
          <a:p>
            <a:pPr marL="57150" indent="0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Ex. Sosește pachet cu adresa_IP =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194.24.17.4</a:t>
            </a:r>
          </a:p>
          <a:p>
            <a:pPr marL="57150" indent="0">
              <a:buFontTx/>
              <a:buNone/>
            </a:pPr>
            <a:r>
              <a:rPr lang="en-US">
                <a:latin typeface="Arial" charset="0"/>
              </a:rPr>
              <a:t>compara cu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Cambridge /21</a:t>
            </a:r>
            <a:r>
              <a:rPr lang="en-US">
                <a:latin typeface="Arial" charset="0"/>
              </a:rPr>
              <a:t> – adresa_rețea = 194.24.0.0 </a:t>
            </a:r>
          </a:p>
          <a:p>
            <a:pPr marL="57150" indent="0"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adresa_rețea</a:t>
            </a:r>
            <a:r>
              <a:rPr lang="en-US">
                <a:latin typeface="Arial" charset="0"/>
              </a:rPr>
              <a:t>: </a:t>
            </a:r>
            <a:r>
              <a:rPr lang="en-US" sz="2400" b="1">
                <a:latin typeface="Courier New" charset="0"/>
                <a:cs typeface="Courier New" charset="0"/>
              </a:rPr>
              <a:t>11000010 00011000 00000000 00000000</a:t>
            </a:r>
            <a:endParaRPr lang="en-US">
              <a:latin typeface="Arial" charset="0"/>
            </a:endParaRPr>
          </a:p>
          <a:p>
            <a:pPr marL="57150" indent="0"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Masca</a:t>
            </a:r>
            <a:r>
              <a:rPr lang="en-US">
                <a:latin typeface="Arial" charset="0"/>
              </a:rPr>
              <a:t>:            </a:t>
            </a:r>
            <a:r>
              <a:rPr lang="en-US" sz="2400" b="1">
                <a:solidFill>
                  <a:srgbClr val="0000FF"/>
                </a:solidFill>
                <a:latin typeface="Courier New" charset="0"/>
                <a:cs typeface="Courier New" charset="0"/>
              </a:rPr>
              <a:t>11111111 11111111 11111</a:t>
            </a:r>
            <a:r>
              <a:rPr lang="en-US" sz="2400" b="1">
                <a:latin typeface="Courier New" charset="0"/>
                <a:cs typeface="Courier New" charset="0"/>
              </a:rPr>
              <a:t>000 00000000</a:t>
            </a:r>
            <a:r>
              <a:rPr lang="en-US">
                <a:latin typeface="Arial" charset="0"/>
              </a:rPr>
              <a:t> </a:t>
            </a:r>
          </a:p>
          <a:p>
            <a:pPr marL="57150" indent="0">
              <a:buFontTx/>
              <a:buNone/>
            </a:pPr>
            <a:r>
              <a:rPr lang="en-US">
                <a:solidFill>
                  <a:srgbClr val="0000FF"/>
                </a:solidFill>
                <a:latin typeface="Arial" charset="0"/>
              </a:rPr>
              <a:t>adresa_IP</a:t>
            </a:r>
            <a:r>
              <a:rPr lang="en-US">
                <a:latin typeface="Arial" charset="0"/>
              </a:rPr>
              <a:t>:      </a:t>
            </a:r>
            <a:r>
              <a:rPr lang="en-US" sz="2400" b="1">
                <a:latin typeface="Courier New" charset="0"/>
                <a:cs typeface="Courier New" charset="0"/>
              </a:rPr>
              <a:t>11000010 00011000 00010001 00000100</a:t>
            </a:r>
          </a:p>
          <a:p>
            <a:pPr marL="57150" indent="0">
              <a:buFontTx/>
              <a:buNone/>
            </a:pPr>
            <a:r>
              <a:rPr lang="en-US">
                <a:solidFill>
                  <a:srgbClr val="3366FF"/>
                </a:solidFill>
                <a:latin typeface="Arial" charset="0"/>
              </a:rPr>
              <a:t>Adresa_IP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chemeClr val="accent2"/>
                </a:solidFill>
                <a:latin typeface="Arial" charset="0"/>
              </a:rPr>
              <a:t>AND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rgbClr val="3366FF"/>
                </a:solidFill>
                <a:latin typeface="Arial" charset="0"/>
              </a:rPr>
              <a:t>Masca</a:t>
            </a:r>
            <a:r>
              <a:rPr lang="en-US">
                <a:latin typeface="Arial" charset="0"/>
              </a:rPr>
              <a:t>:</a:t>
            </a:r>
          </a:p>
          <a:p>
            <a:pPr marL="57150" indent="0">
              <a:buFontTx/>
              <a:buNone/>
            </a:pPr>
            <a:r>
              <a:rPr lang="en-US">
                <a:latin typeface="Arial" charset="0"/>
              </a:rPr>
              <a:t>		</a:t>
            </a:r>
            <a:r>
              <a:rPr lang="en-US" sz="2400" b="1">
                <a:latin typeface="Courier New" charset="0"/>
                <a:cs typeface="Courier New" charset="0"/>
              </a:rPr>
              <a:t>11000010 00011000 000</a:t>
            </a:r>
            <a:r>
              <a:rPr lang="en-US" sz="2400" b="1">
                <a:solidFill>
                  <a:srgbClr val="FF3300"/>
                </a:solidFill>
                <a:latin typeface="Courier New" charset="0"/>
                <a:cs typeface="Courier New" charset="0"/>
              </a:rPr>
              <a:t>1</a:t>
            </a:r>
            <a:r>
              <a:rPr lang="en-US" sz="2400" b="1">
                <a:latin typeface="Courier New" charset="0"/>
                <a:cs typeface="Courier New" charset="0"/>
              </a:rPr>
              <a:t>0000 00000000</a:t>
            </a:r>
            <a:endParaRPr lang="en-US" sz="2400">
              <a:latin typeface="Arial" charset="0"/>
            </a:endParaRPr>
          </a:p>
          <a:p>
            <a:pPr marL="57150" indent="0">
              <a:buFontTx/>
              <a:buNone/>
            </a:pPr>
            <a:r>
              <a:rPr lang="en-US">
                <a:latin typeface="Arial" charset="0"/>
              </a:rPr>
              <a:t>		   </a:t>
            </a:r>
            <a:r>
              <a:rPr lang="en-US">
                <a:latin typeface="Arial" charset="0"/>
                <a:sym typeface="Wingdings" charset="0"/>
              </a:rPr>
              <a:t></a:t>
            </a:r>
            <a:r>
              <a:rPr lang="en-US">
                <a:latin typeface="Arial" charset="0"/>
              </a:rPr>
              <a:t>  = 194.24.16.0 ≠ 194.24.0.0 </a:t>
            </a:r>
            <a:r>
              <a:rPr lang="en-US">
                <a:latin typeface="Arial" charset="0"/>
                <a:sym typeface="Wingdings" charset="0"/>
              </a:rPr>
              <a:t></a:t>
            </a:r>
            <a:r>
              <a:rPr lang="en-US">
                <a:latin typeface="Arial" charset="0"/>
              </a:rPr>
              <a:t>  </a:t>
            </a:r>
            <a:r>
              <a:rPr lang="en-US">
                <a:solidFill>
                  <a:srgbClr val="FF3300"/>
                </a:solidFill>
                <a:latin typeface="Arial" charset="0"/>
              </a:rPr>
              <a:t>nepotrivire</a:t>
            </a:r>
            <a:endParaRPr lang="en-US">
              <a:latin typeface="Arial" charset="0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E754F27-3A42-794E-BEDF-1D4ABBE3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29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Algoritm </a:t>
            </a:r>
            <a:r>
              <a:rPr lang="en-US" i="1">
                <a:latin typeface="Arial" charset="0"/>
              </a:rPr>
              <a:t>forwarding (2)</a:t>
            </a:r>
            <a:endParaRPr lang="en-GB">
              <a:latin typeface="Arial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7150" indent="0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Ex. Sosește pachet cu adresa_IP =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194.24.17.4</a:t>
            </a:r>
          </a:p>
          <a:p>
            <a:pPr marL="57150" indent="0">
              <a:buFontTx/>
              <a:buNone/>
            </a:pPr>
            <a:r>
              <a:rPr lang="en-US">
                <a:latin typeface="Arial" charset="0"/>
              </a:rPr>
              <a:t>Cambridge /21 –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adresa_rețea</a:t>
            </a:r>
            <a:r>
              <a:rPr lang="en-US">
                <a:latin typeface="Arial" charset="0"/>
              </a:rPr>
              <a:t> = 194.24.0.0 </a:t>
            </a:r>
          </a:p>
          <a:p>
            <a:pPr marL="57150" indent="0">
              <a:buFontTx/>
              <a:buNone/>
            </a:pPr>
            <a:r>
              <a:rPr lang="en-US">
                <a:latin typeface="Arial" charset="0"/>
              </a:rPr>
              <a:t>	   (</a:t>
            </a:r>
            <a:r>
              <a:rPr lang="en-US">
                <a:solidFill>
                  <a:srgbClr val="3366FF"/>
                </a:solidFill>
                <a:latin typeface="Arial" charset="0"/>
              </a:rPr>
              <a:t>Adresa_IP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chemeClr val="accent2"/>
                </a:solidFill>
                <a:latin typeface="Arial" charset="0"/>
              </a:rPr>
              <a:t>AND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rgbClr val="3366FF"/>
                </a:solidFill>
                <a:latin typeface="Arial" charset="0"/>
              </a:rPr>
              <a:t>Masca</a:t>
            </a:r>
            <a:r>
              <a:rPr lang="en-US">
                <a:latin typeface="Arial" charset="0"/>
              </a:rPr>
              <a:t>) = 194.24.16.0 </a:t>
            </a:r>
            <a:r>
              <a:rPr lang="en-US">
                <a:latin typeface="Arial" charset="0"/>
                <a:sym typeface="Wingdings" charset="0"/>
              </a:rPr>
              <a:t></a:t>
            </a:r>
            <a:r>
              <a:rPr lang="en-US">
                <a:latin typeface="Arial" charset="0"/>
              </a:rPr>
              <a:t>  </a:t>
            </a:r>
            <a:r>
              <a:rPr lang="en-US">
                <a:solidFill>
                  <a:srgbClr val="FF3300"/>
                </a:solidFill>
                <a:latin typeface="Arial" charset="0"/>
              </a:rPr>
              <a:t>nepotrivire</a:t>
            </a:r>
            <a:endParaRPr lang="en-US">
              <a:latin typeface="Arial" charset="0"/>
            </a:endParaRPr>
          </a:p>
          <a:p>
            <a:pPr marL="57150" indent="0">
              <a:buFontTx/>
              <a:buNone/>
            </a:pPr>
            <a:endParaRPr lang="en-US">
              <a:latin typeface="Arial" charset="0"/>
            </a:endParaRPr>
          </a:p>
          <a:p>
            <a:pPr marL="57150" indent="0">
              <a:buFontTx/>
              <a:buNone/>
            </a:pPr>
            <a:r>
              <a:rPr lang="en-US">
                <a:latin typeface="Arial" charset="0"/>
              </a:rPr>
              <a:t>Edinburgh /22 -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adresa_rețea</a:t>
            </a:r>
            <a:r>
              <a:rPr lang="en-US">
                <a:latin typeface="Arial" charset="0"/>
              </a:rPr>
              <a:t> = 194.24.8.0 </a:t>
            </a:r>
          </a:p>
          <a:p>
            <a:pPr marL="57150" indent="0">
              <a:buFontTx/>
              <a:buNone/>
            </a:pPr>
            <a:r>
              <a:rPr lang="en-US">
                <a:latin typeface="Arial" charset="0"/>
              </a:rPr>
              <a:t>	   (</a:t>
            </a:r>
            <a:r>
              <a:rPr lang="en-US">
                <a:solidFill>
                  <a:srgbClr val="3366FF"/>
                </a:solidFill>
                <a:latin typeface="Arial" charset="0"/>
              </a:rPr>
              <a:t>Adresa_IP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chemeClr val="accent2"/>
                </a:solidFill>
                <a:latin typeface="Arial" charset="0"/>
              </a:rPr>
              <a:t>AND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rgbClr val="3366FF"/>
                </a:solidFill>
                <a:latin typeface="Arial" charset="0"/>
              </a:rPr>
              <a:t>Masca</a:t>
            </a:r>
            <a:r>
              <a:rPr lang="en-US">
                <a:latin typeface="Arial" charset="0"/>
              </a:rPr>
              <a:t>) = 194.24.16.0 </a:t>
            </a:r>
            <a:r>
              <a:rPr lang="en-US">
                <a:latin typeface="Arial" charset="0"/>
                <a:sym typeface="Wingdings" charset="0"/>
              </a:rPr>
              <a:t>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rgbClr val="FF3300"/>
                </a:solidFill>
                <a:latin typeface="Arial" charset="0"/>
              </a:rPr>
              <a:t>nepotrivire</a:t>
            </a:r>
            <a:endParaRPr lang="en-US">
              <a:latin typeface="Arial" charset="0"/>
            </a:endParaRPr>
          </a:p>
          <a:p>
            <a:pPr marL="57150" indent="0">
              <a:buFontTx/>
              <a:buNone/>
            </a:pPr>
            <a:r>
              <a:rPr lang="en-US">
                <a:latin typeface="Arial" charset="0"/>
              </a:rPr>
              <a:t>Oxford /20   - 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adresa_rețea</a:t>
            </a:r>
            <a:r>
              <a:rPr lang="en-US">
                <a:latin typeface="Arial" charset="0"/>
              </a:rPr>
              <a:t> = 194.24.16.0 </a:t>
            </a:r>
          </a:p>
          <a:p>
            <a:pPr marL="57150" indent="0">
              <a:spcAft>
                <a:spcPts val="1200"/>
              </a:spcAft>
              <a:buFontTx/>
              <a:buNone/>
            </a:pPr>
            <a:r>
              <a:rPr lang="en-US">
                <a:latin typeface="Arial" charset="0"/>
              </a:rPr>
              <a:t> 	   (</a:t>
            </a:r>
            <a:r>
              <a:rPr lang="en-US">
                <a:solidFill>
                  <a:srgbClr val="3366FF"/>
                </a:solidFill>
                <a:latin typeface="Arial" charset="0"/>
              </a:rPr>
              <a:t>Adresa_IP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chemeClr val="accent2"/>
                </a:solidFill>
                <a:latin typeface="Arial" charset="0"/>
              </a:rPr>
              <a:t>AND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rgbClr val="3366FF"/>
                </a:solidFill>
                <a:latin typeface="Arial" charset="0"/>
              </a:rPr>
              <a:t>Masca</a:t>
            </a:r>
            <a:r>
              <a:rPr lang="en-US">
                <a:latin typeface="Arial" charset="0"/>
              </a:rPr>
              <a:t>) = 194.24.16.0 </a:t>
            </a:r>
            <a:r>
              <a:rPr lang="en-US">
                <a:latin typeface="Arial" charset="0"/>
                <a:sym typeface="Wingdings" charset="0"/>
              </a:rPr>
              <a:t></a:t>
            </a:r>
            <a:r>
              <a:rPr lang="en-US">
                <a:latin typeface="Arial" charset="0"/>
              </a:rPr>
              <a:t> </a:t>
            </a:r>
            <a:r>
              <a:rPr lang="en-US" b="1">
                <a:solidFill>
                  <a:schemeClr val="accent2"/>
                </a:solidFill>
                <a:latin typeface="Arial" charset="0"/>
              </a:rPr>
              <a:t>potrivire</a:t>
            </a:r>
          </a:p>
          <a:p>
            <a:pPr marL="57150" indent="0">
              <a:buFontTx/>
              <a:buNone/>
            </a:pPr>
            <a:endParaRPr lang="en-US">
              <a:latin typeface="Arial" charset="0"/>
              <a:sym typeface="Wingdings" charset="0"/>
            </a:endParaRPr>
          </a:p>
          <a:p>
            <a:pPr marL="57150" indent="0">
              <a:buFontTx/>
              <a:buNone/>
            </a:pPr>
            <a:r>
              <a:rPr lang="en-US">
                <a:latin typeface="Arial" charset="0"/>
                <a:sym typeface="Wingdings" charset="0"/>
              </a:rPr>
              <a:t>Dacă nu sunt alte potriviri -&gt; folosește intrarea pentru</a:t>
            </a:r>
            <a:r>
              <a:rPr lang="en-US">
                <a:latin typeface="Arial" charset="0"/>
              </a:rPr>
              <a:t> Oxford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498D6E2-258D-2049-88A8-6A7624AB7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Potriviri multiple</a:t>
            </a:r>
            <a:endParaRPr lang="en-GB">
              <a:latin typeface="Arial" charset="0"/>
            </a:endParaRP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sz="2400">
                <a:latin typeface="Arial" charset="0"/>
              </a:rPr>
              <a:t>Prefixe de lungimi diferite </a:t>
            </a:r>
          </a:p>
          <a:p>
            <a:pPr marL="400050" lvl="1" indent="0">
              <a:buFont typeface="Arial" charset="0"/>
              <a:buNone/>
            </a:pPr>
            <a:r>
              <a:rPr lang="en-GB" sz="2400">
                <a:latin typeface="Arial" charset="0"/>
                <a:sym typeface="Wingdings" charset="0"/>
              </a:rPr>
              <a:t> unele </a:t>
            </a:r>
            <a:r>
              <a:rPr lang="en-GB" sz="2400">
                <a:solidFill>
                  <a:srgbClr val="0000FF"/>
                </a:solidFill>
                <a:latin typeface="Arial" charset="0"/>
                <a:sym typeface="Wingdings" charset="0"/>
              </a:rPr>
              <a:t>adrese IP</a:t>
            </a:r>
            <a:r>
              <a:rPr lang="en-GB" sz="2400">
                <a:latin typeface="Arial" charset="0"/>
                <a:sym typeface="Wingdings" charset="0"/>
              </a:rPr>
              <a:t> se pot potrivi cu mai multe </a:t>
            </a:r>
            <a:r>
              <a:rPr lang="en-GB" sz="2400">
                <a:solidFill>
                  <a:srgbClr val="0000FF"/>
                </a:solidFill>
                <a:latin typeface="Arial" charset="0"/>
                <a:sym typeface="Wingdings" charset="0"/>
              </a:rPr>
              <a:t>adrese_retea</a:t>
            </a:r>
            <a:r>
              <a:rPr lang="en-GB" sz="2400">
                <a:latin typeface="Arial" charset="0"/>
                <a:sym typeface="Wingdings" charset="0"/>
              </a:rPr>
              <a:t> din tabela de dirijare</a:t>
            </a:r>
          </a:p>
          <a:p>
            <a:pPr marL="0" indent="0">
              <a:buFontTx/>
              <a:buNone/>
            </a:pPr>
            <a:r>
              <a:rPr lang="en-GB" sz="2400">
                <a:latin typeface="Arial" charset="0"/>
                <a:sym typeface="Wingdings" charset="0"/>
              </a:rPr>
              <a:t>Ex.</a:t>
            </a:r>
          </a:p>
          <a:p>
            <a:pPr marL="400050" lvl="1" indent="0">
              <a:buFont typeface="Arial" charset="0"/>
              <a:buNone/>
            </a:pPr>
            <a:r>
              <a:rPr lang="en-GB" sz="2400">
                <a:latin typeface="Arial" charset="0"/>
                <a:sym typeface="Wingdings" charset="0"/>
              </a:rPr>
              <a:t>adresa_IP 		</a:t>
            </a:r>
            <a:r>
              <a:rPr lang="en-GB" sz="2400">
                <a:solidFill>
                  <a:srgbClr val="0000FF"/>
                </a:solidFill>
                <a:latin typeface="Arial" charset="0"/>
                <a:sym typeface="Wingdings" charset="0"/>
              </a:rPr>
              <a:t>171.69.10.5</a:t>
            </a:r>
            <a:r>
              <a:rPr lang="en-GB" sz="2400">
                <a:latin typeface="Arial" charset="0"/>
                <a:sym typeface="Wingdings" charset="0"/>
              </a:rPr>
              <a:t> 	se potrivește cu </a:t>
            </a:r>
          </a:p>
          <a:p>
            <a:pPr marL="400050" lvl="1" indent="0">
              <a:buFont typeface="Arial" charset="0"/>
              <a:buNone/>
            </a:pPr>
            <a:r>
              <a:rPr lang="en-GB" sz="2400">
                <a:latin typeface="Arial" charset="0"/>
                <a:sym typeface="Wingdings" charset="0"/>
              </a:rPr>
              <a:t>adresele de rețea	</a:t>
            </a:r>
            <a:r>
              <a:rPr lang="en-GB" sz="2400">
                <a:solidFill>
                  <a:srgbClr val="0000FF"/>
                </a:solidFill>
                <a:latin typeface="Arial" charset="0"/>
                <a:sym typeface="Wingdings" charset="0"/>
              </a:rPr>
              <a:t>171.69.0.0/16</a:t>
            </a:r>
            <a:r>
              <a:rPr lang="en-GB" sz="2400">
                <a:latin typeface="Arial" charset="0"/>
                <a:sym typeface="Wingdings" charset="0"/>
              </a:rPr>
              <a:t> </a:t>
            </a:r>
          </a:p>
          <a:p>
            <a:pPr marL="400050" lvl="1" indent="0">
              <a:buFont typeface="Arial" charset="0"/>
              <a:buNone/>
            </a:pPr>
            <a:r>
              <a:rPr lang="en-GB" sz="2400">
                <a:latin typeface="Arial" charset="0"/>
                <a:sym typeface="Wingdings" charset="0"/>
              </a:rPr>
              <a:t>				</a:t>
            </a:r>
            <a:r>
              <a:rPr lang="en-GB" sz="2400">
                <a:solidFill>
                  <a:srgbClr val="0000FF"/>
                </a:solidFill>
                <a:latin typeface="Arial" charset="0"/>
                <a:sym typeface="Wingdings" charset="0"/>
              </a:rPr>
              <a:t>171.69.10.0/24</a:t>
            </a:r>
          </a:p>
          <a:p>
            <a:pPr marL="0" indent="0">
              <a:buFontTx/>
              <a:buNone/>
            </a:pPr>
            <a:endParaRPr lang="en-GB" sz="2400">
              <a:latin typeface="Arial" charset="0"/>
              <a:sym typeface="Wingdings" charset="0"/>
            </a:endParaRPr>
          </a:p>
          <a:p>
            <a:pPr marL="0" indent="0">
              <a:buFontTx/>
              <a:buNone/>
            </a:pPr>
            <a:r>
              <a:rPr lang="en-GB" sz="2400">
                <a:latin typeface="Arial" charset="0"/>
                <a:sym typeface="Wingdings" charset="0"/>
              </a:rPr>
              <a:t>Regula: se alege potrivirea “</a:t>
            </a:r>
            <a:r>
              <a:rPr lang="en-GB" altLang="ja-JP" sz="2400">
                <a:latin typeface="Arial" charset="0"/>
                <a:sym typeface="Wingdings" charset="0"/>
              </a:rPr>
              <a:t>mai lungă</a:t>
            </a:r>
            <a:r>
              <a:rPr lang="en-GB" sz="2400">
                <a:latin typeface="Arial" charset="0"/>
                <a:sym typeface="Wingdings" charset="0"/>
              </a:rPr>
              <a:t>”</a:t>
            </a:r>
            <a:endParaRPr lang="en-GB" altLang="ja-JP" sz="2400">
              <a:latin typeface="Arial" charset="0"/>
              <a:sym typeface="Wingdings" charset="0"/>
            </a:endParaRPr>
          </a:p>
          <a:p>
            <a:pPr marL="0" indent="0">
              <a:buFontTx/>
              <a:buNone/>
            </a:pPr>
            <a:endParaRPr lang="en-GB" sz="2400">
              <a:latin typeface="Arial" charset="0"/>
              <a:sym typeface="Wingdings" charset="0"/>
            </a:endParaRPr>
          </a:p>
        </p:txBody>
      </p:sp>
      <p:sp>
        <p:nvSpPr>
          <p:cNvPr id="4813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charset="0"/>
              </a:rPr>
              <a:t>De ce este nevoie de pachete?</a:t>
            </a:r>
          </a:p>
        </p:txBody>
      </p:sp>
      <p:sp>
        <p:nvSpPr>
          <p:cNvPr id="21506" name="Content Placeholder 9"/>
          <p:cNvSpPr>
            <a:spLocks noGrp="1"/>
          </p:cNvSpPr>
          <p:nvPr>
            <p:ph idx="1"/>
          </p:nvPr>
        </p:nvSpPr>
        <p:spPr>
          <a:xfrm>
            <a:off x="381000" y="958851"/>
            <a:ext cx="8553450" cy="2215994"/>
          </a:xfrm>
        </p:spPr>
        <p:txBody>
          <a:bodyPr/>
          <a:lstStyle/>
          <a:p>
            <a:pPr marL="0" indent="0">
              <a:spcAft>
                <a:spcPts val="600"/>
              </a:spcAft>
              <a:buFontTx/>
              <a:buNone/>
            </a:pPr>
            <a:r>
              <a:rPr lang="en-GB" dirty="0" err="1">
                <a:latin typeface="Arial" charset="0"/>
              </a:rPr>
              <a:t>Legaturile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unei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retele</a:t>
            </a:r>
            <a:r>
              <a:rPr lang="en-GB" dirty="0">
                <a:latin typeface="Arial" charset="0"/>
              </a:rPr>
              <a:t> pot fi </a:t>
            </a:r>
            <a:r>
              <a:rPr lang="en-GB" dirty="0" err="1">
                <a:latin typeface="Arial" charset="0"/>
              </a:rPr>
              <a:t>folosite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simultan</a:t>
            </a:r>
            <a:r>
              <a:rPr lang="en-GB" dirty="0">
                <a:latin typeface="Arial" charset="0"/>
              </a:rPr>
              <a:t> de </a:t>
            </a:r>
            <a:r>
              <a:rPr lang="en-GB" dirty="0" err="1">
                <a:latin typeface="Arial" charset="0"/>
              </a:rPr>
              <a:t>transmisii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paralele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intre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mai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multe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perechi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de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noduri</a:t>
            </a:r>
            <a:endParaRPr lang="en-GB" dirty="0">
              <a:solidFill>
                <a:srgbClr val="0000FF"/>
              </a:solidFill>
              <a:latin typeface="Arial" charset="0"/>
            </a:endParaRPr>
          </a:p>
          <a:p>
            <a:pPr marL="0" indent="0">
              <a:buFontTx/>
              <a:buNone/>
            </a:pPr>
            <a:r>
              <a:rPr lang="en-GB" dirty="0" err="1">
                <a:solidFill>
                  <a:srgbClr val="0000FF"/>
                </a:solidFill>
                <a:latin typeface="Arial" charset="0"/>
              </a:rPr>
              <a:t>Multiplexare</a:t>
            </a:r>
            <a:r>
              <a:rPr lang="en-GB" dirty="0">
                <a:latin typeface="Arial" charset="0"/>
              </a:rPr>
              <a:t> – se </a:t>
            </a:r>
            <a:r>
              <a:rPr lang="en-GB" dirty="0" err="1">
                <a:latin typeface="Arial" charset="0"/>
              </a:rPr>
              <a:t>aloca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transmisiilor</a:t>
            </a:r>
            <a:endParaRPr lang="en-GB" dirty="0">
              <a:solidFill>
                <a:srgbClr val="0000FF"/>
              </a:solidFill>
              <a:latin typeface="Arial" charset="0"/>
            </a:endParaRPr>
          </a:p>
          <a:p>
            <a:pPr lvl="1" indent="-342900"/>
            <a:r>
              <a:rPr lang="en-GB" dirty="0" err="1">
                <a:solidFill>
                  <a:srgbClr val="0000FF"/>
                </a:solidFill>
                <a:latin typeface="Arial" charset="0"/>
              </a:rPr>
              <a:t>sloturi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de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timp</a:t>
            </a:r>
            <a:r>
              <a:rPr lang="en-GB" dirty="0">
                <a:latin typeface="Arial" charset="0"/>
              </a:rPr>
              <a:t> -  STDM – Synchronous Time Division Multiplexing</a:t>
            </a:r>
          </a:p>
          <a:p>
            <a:pPr lvl="1" indent="-342900"/>
            <a:r>
              <a:rPr lang="en-GB" dirty="0" err="1">
                <a:solidFill>
                  <a:srgbClr val="0000FF"/>
                </a:solidFill>
                <a:latin typeface="Arial" charset="0"/>
              </a:rPr>
              <a:t>subcanale</a:t>
            </a:r>
            <a:r>
              <a:rPr lang="en-GB" dirty="0">
                <a:latin typeface="Arial" charset="0"/>
              </a:rPr>
              <a:t> de </a:t>
            </a:r>
            <a:r>
              <a:rPr lang="en-GB" dirty="0" err="1">
                <a:latin typeface="Arial" charset="0"/>
              </a:rPr>
              <a:t>frecvente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diferite</a:t>
            </a:r>
            <a:r>
              <a:rPr lang="en-GB" dirty="0">
                <a:latin typeface="Arial" charset="0"/>
              </a:rPr>
              <a:t> – FDM – Frequency Division Multiplexing</a:t>
            </a:r>
          </a:p>
        </p:txBody>
      </p:sp>
      <p:sp>
        <p:nvSpPr>
          <p:cNvPr id="2150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15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D5D795B-1A88-D246-9310-A74E51A9053C}" type="slidenum">
              <a:rPr lang="ro-RO" sz="900">
                <a:solidFill>
                  <a:schemeClr val="bg1"/>
                </a:solidFill>
                <a:cs typeface="Arial" charset="0"/>
              </a:rPr>
              <a:pPr/>
              <a:t>3</a:t>
            </a:fld>
            <a:endParaRPr lang="ro-RO" sz="90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21510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0" y="3721100"/>
            <a:ext cx="4152900" cy="281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Content Placeholder 9"/>
          <p:cNvSpPr txBox="1">
            <a:spLocks/>
          </p:cNvSpPr>
          <p:nvPr/>
        </p:nvSpPr>
        <p:spPr bwMode="auto">
          <a:xfrm>
            <a:off x="119063" y="3404313"/>
            <a:ext cx="4529137" cy="289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000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Arial" charset="0"/>
              <a:buChar char="–"/>
            </a:pPr>
            <a:r>
              <a:rPr lang="en-GB" sz="2000" dirty="0" err="1">
                <a:solidFill>
                  <a:srgbClr val="0000FF"/>
                </a:solidFill>
              </a:rPr>
              <a:t>multiplexare</a:t>
            </a:r>
            <a:r>
              <a:rPr lang="en-GB" sz="2000" dirty="0">
                <a:solidFill>
                  <a:srgbClr val="0000FF"/>
                </a:solidFill>
              </a:rPr>
              <a:t> </a:t>
            </a:r>
            <a:r>
              <a:rPr lang="en-GB" sz="2000" dirty="0" err="1">
                <a:solidFill>
                  <a:srgbClr val="0000FF"/>
                </a:solidFill>
              </a:rPr>
              <a:t>statistica</a:t>
            </a:r>
            <a:r>
              <a:rPr lang="en-GB" sz="2000" dirty="0"/>
              <a:t> – STMD – </a:t>
            </a:r>
            <a:r>
              <a:rPr lang="en-GB" sz="2000" dirty="0" err="1"/>
              <a:t>sloturile</a:t>
            </a:r>
            <a:r>
              <a:rPr lang="en-GB" sz="2000" dirty="0"/>
              <a:t> </a:t>
            </a:r>
            <a:r>
              <a:rPr lang="en-GB" sz="2000" dirty="0" err="1"/>
              <a:t>sunt</a:t>
            </a:r>
            <a:r>
              <a:rPr lang="en-GB" sz="2000" dirty="0"/>
              <a:t> </a:t>
            </a:r>
            <a:r>
              <a:rPr lang="en-GB" sz="2000" dirty="0" err="1"/>
              <a:t>alocate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0000FF"/>
                </a:solidFill>
              </a:rPr>
              <a:t>la </a:t>
            </a:r>
            <a:r>
              <a:rPr lang="en-GB" sz="2000" dirty="0" err="1">
                <a:solidFill>
                  <a:srgbClr val="0000FF"/>
                </a:solidFill>
              </a:rPr>
              <a:t>cerere</a:t>
            </a:r>
            <a:r>
              <a:rPr lang="en-GB" sz="2000" dirty="0"/>
              <a:t>;</a:t>
            </a:r>
            <a:r>
              <a:rPr lang="en-GB" sz="2000" dirty="0">
                <a:solidFill>
                  <a:srgbClr val="0000FF"/>
                </a:solidFill>
              </a:rPr>
              <a:t> </a:t>
            </a:r>
          </a:p>
          <a:p>
            <a:pPr lvl="1"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GB" sz="2000" dirty="0" err="1"/>
              <a:t>daca</a:t>
            </a:r>
            <a:r>
              <a:rPr lang="en-GB" sz="2000" dirty="0"/>
              <a:t> o </a:t>
            </a:r>
            <a:r>
              <a:rPr lang="en-GB" sz="2000" dirty="0" err="1"/>
              <a:t>singura</a:t>
            </a:r>
            <a:r>
              <a:rPr lang="en-GB" sz="2000" dirty="0"/>
              <a:t> </a:t>
            </a:r>
            <a:r>
              <a:rPr lang="en-GB" sz="2000" dirty="0" err="1"/>
              <a:t>pereche</a:t>
            </a:r>
            <a:r>
              <a:rPr lang="en-GB" sz="2000" dirty="0"/>
              <a:t> de </a:t>
            </a:r>
            <a:r>
              <a:rPr lang="en-GB" sz="2000" dirty="0" err="1"/>
              <a:t>noduri</a:t>
            </a:r>
            <a:r>
              <a:rPr lang="en-GB" sz="2000" dirty="0"/>
              <a:t> are de </a:t>
            </a:r>
            <a:r>
              <a:rPr lang="en-GB" sz="2000" dirty="0" err="1"/>
              <a:t>transmis</a:t>
            </a:r>
            <a:r>
              <a:rPr lang="en-GB" sz="2000" dirty="0"/>
              <a:t>, nu </a:t>
            </a:r>
            <a:r>
              <a:rPr lang="en-GB" sz="2000" dirty="0" err="1"/>
              <a:t>asteapta</a:t>
            </a:r>
            <a:r>
              <a:rPr lang="en-GB" sz="2000" dirty="0"/>
              <a:t> </a:t>
            </a:r>
            <a:r>
              <a:rPr lang="en-GB" sz="2000" dirty="0" err="1"/>
              <a:t>ptr</a:t>
            </a:r>
            <a:r>
              <a:rPr lang="en-GB" sz="2000" dirty="0"/>
              <a:t>. slot;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0000"/>
              </a:buClr>
              <a:buFont typeface="Arial" charset="0"/>
              <a:buChar char="–"/>
            </a:pPr>
            <a:r>
              <a:rPr lang="en-GB" sz="2000" dirty="0" err="1"/>
              <a:t>pentru</a:t>
            </a:r>
            <a:r>
              <a:rPr lang="en-GB" sz="2000" dirty="0"/>
              <a:t> a </a:t>
            </a:r>
            <a:r>
              <a:rPr lang="en-GB" sz="2000" dirty="0" err="1"/>
              <a:t>evita</a:t>
            </a:r>
            <a:r>
              <a:rPr lang="en-GB" sz="2000" dirty="0"/>
              <a:t> </a:t>
            </a:r>
            <a:r>
              <a:rPr lang="en-GB" sz="2000" dirty="0" err="1">
                <a:solidFill>
                  <a:srgbClr val="0000FF"/>
                </a:solidFill>
              </a:rPr>
              <a:t>acapararea</a:t>
            </a:r>
            <a:r>
              <a:rPr lang="en-GB" sz="2000" dirty="0">
                <a:solidFill>
                  <a:srgbClr val="0000FF"/>
                </a:solidFill>
              </a:rPr>
              <a:t> </a:t>
            </a:r>
            <a:r>
              <a:rPr lang="en-GB" sz="2000" dirty="0" err="1"/>
              <a:t>legaturii</a:t>
            </a:r>
            <a:r>
              <a:rPr lang="en-GB" sz="2000" dirty="0"/>
              <a:t>, </a:t>
            </a:r>
            <a:r>
              <a:rPr lang="en-GB" sz="2000" dirty="0" err="1"/>
              <a:t>transmisia</a:t>
            </a:r>
            <a:r>
              <a:rPr lang="en-GB" sz="2000" dirty="0"/>
              <a:t> se face in </a:t>
            </a:r>
            <a:r>
              <a:rPr lang="en-GB" sz="2000" dirty="0" err="1">
                <a:solidFill>
                  <a:srgbClr val="0000FF"/>
                </a:solidFill>
              </a:rPr>
              <a:t>pachete</a:t>
            </a:r>
            <a:r>
              <a:rPr lang="en-GB" sz="2000" dirty="0">
                <a:solidFill>
                  <a:srgbClr val="0000FF"/>
                </a:solidFill>
              </a:rPr>
              <a:t> cu </a:t>
            </a:r>
            <a:r>
              <a:rPr lang="en-GB" sz="2000" dirty="0" err="1">
                <a:solidFill>
                  <a:srgbClr val="0000FF"/>
                </a:solidFill>
              </a:rPr>
              <a:t>dimensiune</a:t>
            </a:r>
            <a:r>
              <a:rPr lang="en-GB" sz="2000" dirty="0">
                <a:solidFill>
                  <a:srgbClr val="0000FF"/>
                </a:solidFill>
              </a:rPr>
              <a:t> </a:t>
            </a:r>
            <a:r>
              <a:rPr lang="en-GB" sz="2000" dirty="0" err="1">
                <a:solidFill>
                  <a:srgbClr val="0000FF"/>
                </a:solidFill>
              </a:rPr>
              <a:t>limitata</a:t>
            </a:r>
            <a:endParaRPr lang="en-GB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76238"/>
            <a:ext cx="8382000" cy="487362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Reducere dimensiune tabel</a:t>
            </a:r>
            <a:r>
              <a:rPr lang="ro-RO">
                <a:latin typeface="Arial" charset="0"/>
              </a:rPr>
              <a:t>ă</a:t>
            </a:r>
            <a:r>
              <a:rPr lang="en-US">
                <a:latin typeface="Arial" charset="0"/>
              </a:rPr>
              <a:t> rutare</a:t>
            </a:r>
            <a:endParaRPr lang="en-GB">
              <a:latin typeface="Arial" charset="0"/>
            </a:endParaRP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268288" y="936625"/>
            <a:ext cx="8666162" cy="5588000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Soluție -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agregarea </a:t>
            </a:r>
            <a:r>
              <a:rPr lang="ro-RO">
                <a:solidFill>
                  <a:srgbClr val="0000FF"/>
                </a:solidFill>
                <a:latin typeface="Arial" charset="0"/>
              </a:rPr>
              <a:t>unor adrese</a:t>
            </a:r>
            <a:endParaRPr lang="en-US" b="1">
              <a:solidFill>
                <a:srgbClr val="0000FF"/>
              </a:solidFill>
              <a:latin typeface="Arial" charset="0"/>
            </a:endParaRP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>
                <a:solidFill>
                  <a:schemeClr val="accent2"/>
                </a:solidFill>
                <a:latin typeface="Arial" charset="0"/>
              </a:rPr>
              <a:t>Consideram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adresele de retea</a:t>
            </a:r>
            <a:r>
              <a:rPr lang="en-US">
                <a:latin typeface="Arial" charset="0"/>
              </a:rPr>
              <a:t>:</a:t>
            </a:r>
            <a:r>
              <a:rPr lang="en-US" b="1">
                <a:latin typeface="Arial" charset="0"/>
              </a:rPr>
              <a:t> 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C - Cambridge:	194.24.0.0/21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E - Edingurgh:	194.24.8.0/22</a:t>
            </a:r>
          </a:p>
          <a:p>
            <a:pPr lvl="1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ro-RO">
                <a:latin typeface="Arial" charset="0"/>
              </a:rPr>
              <a:t>O - Oxford:		194.24.16.0/20</a:t>
            </a:r>
            <a:endParaRPr lang="en-US">
              <a:latin typeface="Arial" charset="0"/>
            </a:endParaRPr>
          </a:p>
          <a:p>
            <a:pPr>
              <a:spcAft>
                <a:spcPts val="600"/>
              </a:spcAft>
              <a:buFontTx/>
              <a:buNone/>
            </a:pPr>
            <a:r>
              <a:rPr lang="en-US" sz="2000" b="1">
                <a:latin typeface="Arial" charset="0"/>
              </a:rPr>
              <a:t>C</a:t>
            </a:r>
            <a:r>
              <a:rPr lang="en-US" sz="2000">
                <a:latin typeface="Arial" charset="0"/>
              </a:rPr>
              <a:t>: adresa_retea	   </a:t>
            </a:r>
            <a:r>
              <a:rPr lang="en-US" sz="2000" b="1">
                <a:solidFill>
                  <a:srgbClr val="0000FF"/>
                </a:solidFill>
                <a:latin typeface="Courier New" charset="0"/>
                <a:cs typeface="Courier New" charset="0"/>
              </a:rPr>
              <a:t>11000010 00011000 00000</a:t>
            </a:r>
            <a:r>
              <a:rPr lang="en-US" sz="2000" b="1">
                <a:latin typeface="Courier New" charset="0"/>
                <a:cs typeface="Courier New" charset="0"/>
              </a:rPr>
              <a:t>000 00000000</a:t>
            </a:r>
          </a:p>
          <a:p>
            <a:pPr>
              <a:spcAft>
                <a:spcPts val="600"/>
              </a:spcAft>
              <a:buFontTx/>
              <a:buNone/>
            </a:pPr>
            <a:r>
              <a:rPr lang="en-US" sz="2000" b="1">
                <a:latin typeface="Arial" charset="0"/>
              </a:rPr>
              <a:t>E</a:t>
            </a:r>
            <a:r>
              <a:rPr lang="en-US" sz="2000">
                <a:latin typeface="Arial" charset="0"/>
              </a:rPr>
              <a:t>: adresa_retea</a:t>
            </a:r>
            <a:r>
              <a:rPr lang="ro-RO" sz="2000">
                <a:latin typeface="Arial" charset="0"/>
              </a:rPr>
              <a:t>	   </a:t>
            </a:r>
            <a:r>
              <a:rPr lang="en-US" sz="2000" b="1">
                <a:solidFill>
                  <a:srgbClr val="0000FF"/>
                </a:solidFill>
                <a:latin typeface="Courier New" charset="0"/>
                <a:cs typeface="Courier New" charset="0"/>
              </a:rPr>
              <a:t>11000010 00011000 000010</a:t>
            </a:r>
            <a:r>
              <a:rPr lang="en-US" sz="2000" b="1">
                <a:latin typeface="Courier New" charset="0"/>
                <a:cs typeface="Courier New" charset="0"/>
              </a:rPr>
              <a:t>00 00000000</a:t>
            </a:r>
          </a:p>
          <a:p>
            <a:pPr>
              <a:spcAft>
                <a:spcPts val="600"/>
              </a:spcAft>
              <a:buFontTx/>
              <a:buNone/>
            </a:pPr>
            <a:r>
              <a:rPr lang="en-US" sz="2000" b="1">
                <a:latin typeface="Arial" charset="0"/>
              </a:rPr>
              <a:t>O</a:t>
            </a:r>
            <a:r>
              <a:rPr lang="en-US" sz="2000">
                <a:latin typeface="Arial" charset="0"/>
              </a:rPr>
              <a:t>: adresa_retea   </a:t>
            </a:r>
            <a:r>
              <a:rPr lang="en-US" sz="2000" b="1" u="sng">
                <a:solidFill>
                  <a:srgbClr val="0000FF"/>
                </a:solidFill>
                <a:latin typeface="Courier New" charset="0"/>
                <a:cs typeface="Courier New" charset="0"/>
              </a:rPr>
              <a:t>11000010 00011000 000</a:t>
            </a:r>
            <a:r>
              <a:rPr lang="en-US" sz="2000" b="1">
                <a:solidFill>
                  <a:srgbClr val="0000FF"/>
                </a:solidFill>
                <a:latin typeface="Courier New" charset="0"/>
                <a:cs typeface="Courier New" charset="0"/>
              </a:rPr>
              <a:t>1</a:t>
            </a:r>
            <a:r>
              <a:rPr lang="en-US" sz="2000" b="1">
                <a:latin typeface="Courier New" charset="0"/>
                <a:cs typeface="Courier New" charset="0"/>
              </a:rPr>
              <a:t>0000 00000000</a:t>
            </a:r>
            <a:endParaRPr lang="en-US">
              <a:latin typeface="Arial" charset="0"/>
            </a:endParaRP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Presupunem: pentru rutare la C, E, O, nodul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NewYork</a:t>
            </a:r>
            <a:r>
              <a:rPr lang="en-US">
                <a:latin typeface="Arial" charset="0"/>
              </a:rPr>
              <a:t> are in tabela de dirijare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același </a:t>
            </a:r>
            <a:r>
              <a:rPr lang="en-US">
                <a:latin typeface="Arial" charset="0"/>
              </a:rPr>
              <a:t>NextHop</a:t>
            </a:r>
            <a:endParaRPr lang="ro-RO">
              <a:latin typeface="Arial" charset="0"/>
            </a:endParaRP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ro-RO">
                <a:solidFill>
                  <a:schemeClr val="accent2"/>
                </a:solidFill>
                <a:latin typeface="Arial" charset="0"/>
              </a:rPr>
              <a:t>Tabela de dirijare poate include o singură intrare comuna pentru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adresa_retea   </a:t>
            </a:r>
            <a:r>
              <a:rPr lang="en-US" sz="2000" b="1" u="sng">
                <a:solidFill>
                  <a:srgbClr val="0000FF"/>
                </a:solidFill>
                <a:latin typeface="Courier New" charset="0"/>
                <a:cs typeface="Courier New" charset="0"/>
              </a:rPr>
              <a:t>11000010 00011000 000</a:t>
            </a:r>
            <a:r>
              <a:rPr lang="en-US" sz="2000" b="1">
                <a:latin typeface="Courier New" charset="0"/>
                <a:cs typeface="Courier New" charset="0"/>
              </a:rPr>
              <a:t>00000 00000000 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 sz="2000" b="1">
                <a:latin typeface="Courier New" charset="0"/>
                <a:cs typeface="Courier New" charset="0"/>
              </a:rPr>
              <a:t>	</a:t>
            </a:r>
            <a:r>
              <a:rPr lang="en-US">
                <a:latin typeface="Arial" charset="0"/>
                <a:cs typeface="Courier New" charset="0"/>
              </a:rPr>
              <a:t>adica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194.24.0.0/19</a:t>
            </a:r>
            <a:endParaRPr lang="ro-RO">
              <a:solidFill>
                <a:srgbClr val="0000FF"/>
              </a:solidFill>
              <a:latin typeface="Arial" charset="0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593C93A-5B5F-7C43-990E-5F1C6517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252413"/>
            <a:ext cx="8382000" cy="487362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NAT – Network Address Translation</a:t>
            </a:r>
          </a:p>
        </p:txBody>
      </p:sp>
      <p:pic>
        <p:nvPicPr>
          <p:cNvPr id="50178" name="Picture 5" descr="5-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8" y="2233613"/>
            <a:ext cx="76200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ext Box 6"/>
          <p:cNvSpPr txBox="1">
            <a:spLocks noChangeArrowheads="1"/>
          </p:cNvSpPr>
          <p:nvPr/>
        </p:nvSpPr>
        <p:spPr bwMode="auto">
          <a:xfrm>
            <a:off x="88900" y="827088"/>
            <a:ext cx="870267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300"/>
              </a:spcAft>
            </a:pPr>
            <a:r>
              <a:rPr lang="en-US"/>
              <a:t>O adres</a:t>
            </a:r>
            <a:r>
              <a:rPr lang="ro-RO"/>
              <a:t>ă</a:t>
            </a:r>
            <a:r>
              <a:rPr lang="en-US"/>
              <a:t> pentru mai multe calculatoare</a:t>
            </a:r>
          </a:p>
          <a:p>
            <a:pPr>
              <a:spcAft>
                <a:spcPts val="300"/>
              </a:spcAft>
            </a:pPr>
            <a:r>
              <a:rPr lang="en-US"/>
              <a:t>Folose</a:t>
            </a:r>
            <a:r>
              <a:rPr lang="ro-RO"/>
              <a:t>ş</a:t>
            </a:r>
            <a:r>
              <a:rPr lang="en-US"/>
              <a:t>te </a:t>
            </a:r>
            <a:r>
              <a:rPr lang="en-US">
                <a:solidFill>
                  <a:srgbClr val="0000FF"/>
                </a:solidFill>
              </a:rPr>
              <a:t>adrese locale </a:t>
            </a:r>
            <a:r>
              <a:rPr lang="en-US"/>
              <a:t>(</a:t>
            </a:r>
            <a:r>
              <a:rPr lang="en-US">
                <a:solidFill>
                  <a:srgbClr val="0000FF"/>
                </a:solidFill>
              </a:rPr>
              <a:t>private </a:t>
            </a:r>
            <a:r>
              <a:rPr lang="en-US"/>
              <a:t>sau non-rutabile)</a:t>
            </a:r>
            <a:endParaRPr lang="en-US">
              <a:solidFill>
                <a:srgbClr val="0000FF"/>
              </a:solidFill>
            </a:endParaRPr>
          </a:p>
          <a:p>
            <a:pPr>
              <a:spcAft>
                <a:spcPts val="300"/>
              </a:spcAft>
            </a:pPr>
            <a:r>
              <a:rPr lang="en-US"/>
              <a:t>NAT translateaz</a:t>
            </a:r>
            <a:r>
              <a:rPr lang="ro-RO"/>
              <a:t>ă</a:t>
            </a:r>
            <a:r>
              <a:rPr lang="en-US"/>
              <a:t> </a:t>
            </a:r>
            <a:r>
              <a:rPr lang="ro-RO"/>
              <a:t>î</a:t>
            </a:r>
            <a:r>
              <a:rPr lang="en-US"/>
              <a:t>ntre adresa privat</a:t>
            </a:r>
            <a:r>
              <a:rPr lang="ro-RO"/>
              <a:t>ă</a:t>
            </a:r>
            <a:r>
              <a:rPr lang="en-US"/>
              <a:t> </a:t>
            </a:r>
            <a:r>
              <a:rPr lang="ro-RO"/>
              <a:t>ş</a:t>
            </a:r>
            <a:r>
              <a:rPr lang="en-US"/>
              <a:t>i o adresă global</a:t>
            </a:r>
            <a:r>
              <a:rPr lang="ro-RO"/>
              <a:t>ă</a:t>
            </a:r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25" y="2719388"/>
            <a:ext cx="6907213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9" name="Rectangle 13"/>
          <p:cNvSpPr>
            <a:spLocks noChangeArrowheads="1"/>
          </p:cNvSpPr>
          <p:nvPr/>
        </p:nvSpPr>
        <p:spPr bwMode="auto">
          <a:xfrm>
            <a:off x="5138738" y="2859088"/>
            <a:ext cx="1363662" cy="40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800">
                <a:solidFill>
                  <a:schemeClr val="tx1"/>
                </a:solidFill>
                <a:latin typeface="Arial" charset="0"/>
              </a:rPr>
              <a:t>Translatarea adresa global</a:t>
            </a:r>
            <a:r>
              <a:rPr lang="ro-RO" sz="2800">
                <a:solidFill>
                  <a:schemeClr val="tx1"/>
                </a:solidFill>
                <a:latin typeface="Arial" charset="0"/>
              </a:rPr>
              <a:t>ă</a:t>
            </a:r>
            <a:r>
              <a:rPr lang="en-US" sz="2800">
                <a:solidFill>
                  <a:schemeClr val="tx1"/>
                </a:solidFill>
                <a:latin typeface="Arial" charset="0"/>
              </a:rPr>
              <a:t> </a:t>
            </a:r>
            <a:r>
              <a:rPr lang="en-US" sz="2800">
                <a:solidFill>
                  <a:schemeClr val="tx1"/>
                </a:solidFill>
                <a:latin typeface="Arial" charset="0"/>
                <a:sym typeface="Wingdings" charset="0"/>
              </a:rPr>
              <a:t> </a:t>
            </a:r>
            <a:r>
              <a:rPr lang="en-US" sz="2800">
                <a:solidFill>
                  <a:schemeClr val="tx1"/>
                </a:solidFill>
                <a:latin typeface="Arial" charset="0"/>
              </a:rPr>
              <a:t>adresa privat</a:t>
            </a:r>
            <a:r>
              <a:rPr lang="ro-RO" sz="2800">
                <a:solidFill>
                  <a:schemeClr val="tx1"/>
                </a:solidFill>
                <a:latin typeface="Arial" charset="0"/>
              </a:rPr>
              <a:t>ă</a:t>
            </a:r>
            <a:endParaRPr lang="en-US" sz="280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6022" name="Line 6"/>
          <p:cNvSpPr>
            <a:spLocks noChangeShapeType="1"/>
          </p:cNvSpPr>
          <p:nvPr/>
        </p:nvSpPr>
        <p:spPr bwMode="auto">
          <a:xfrm flipH="1">
            <a:off x="4549775" y="1689100"/>
            <a:ext cx="1844675" cy="1350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6021" name="Line 5"/>
          <p:cNvSpPr>
            <a:spLocks noChangeShapeType="1"/>
          </p:cNvSpPr>
          <p:nvPr/>
        </p:nvSpPr>
        <p:spPr bwMode="auto">
          <a:xfrm flipH="1">
            <a:off x="4586288" y="2525713"/>
            <a:ext cx="1901825" cy="666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5776913" y="1422400"/>
            <a:ext cx="1960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cs typeface="+mn-cs"/>
              </a:rPr>
              <a:t>SRC = 10.0.0.3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5856288" y="2241550"/>
            <a:ext cx="1960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cs typeface="+mn-cs"/>
              </a:rPr>
              <a:t>SRC = 10.0.0.2</a:t>
            </a:r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5959475" y="4332288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cs typeface="+mn-cs"/>
              </a:rPr>
              <a:t>DST = 10.0.0.2 </a:t>
            </a:r>
            <a:r>
              <a:rPr lang="en-US" sz="1600" b="1">
                <a:solidFill>
                  <a:srgbClr val="D60093"/>
                </a:solidFill>
                <a:cs typeface="+mn-cs"/>
              </a:rPr>
              <a:t>?</a:t>
            </a:r>
          </a:p>
        </p:txBody>
      </p:sp>
      <p:sp>
        <p:nvSpPr>
          <p:cNvPr id="86026" name="Text Box 10"/>
          <p:cNvSpPr txBox="1">
            <a:spLocks noChangeArrowheads="1"/>
          </p:cNvSpPr>
          <p:nvPr/>
        </p:nvSpPr>
        <p:spPr bwMode="auto">
          <a:xfrm>
            <a:off x="6038850" y="5151438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cs typeface="+mn-cs"/>
              </a:rPr>
              <a:t>DST = 10.0.0.3 </a:t>
            </a:r>
            <a:r>
              <a:rPr lang="en-US" sz="1600" b="1">
                <a:solidFill>
                  <a:srgbClr val="D60093"/>
                </a:solidFill>
                <a:cs typeface="+mn-cs"/>
              </a:rPr>
              <a:t>?</a:t>
            </a:r>
          </a:p>
        </p:txBody>
      </p:sp>
      <p:sp>
        <p:nvSpPr>
          <p:cNvPr id="86027" name="Line 11"/>
          <p:cNvSpPr>
            <a:spLocks noChangeShapeType="1"/>
          </p:cNvSpPr>
          <p:nvPr/>
        </p:nvSpPr>
        <p:spPr bwMode="auto">
          <a:xfrm>
            <a:off x="4419600" y="3635375"/>
            <a:ext cx="1363663" cy="8413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6028" name="Line 12"/>
          <p:cNvSpPr>
            <a:spLocks noChangeShapeType="1"/>
          </p:cNvSpPr>
          <p:nvPr/>
        </p:nvSpPr>
        <p:spPr bwMode="auto">
          <a:xfrm>
            <a:off x="4319588" y="3722688"/>
            <a:ext cx="1566862" cy="15954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6033" name="Rectangle 17"/>
          <p:cNvSpPr>
            <a:spLocks noChangeArrowheads="1"/>
          </p:cNvSpPr>
          <p:nvPr/>
        </p:nvSpPr>
        <p:spPr bwMode="auto">
          <a:xfrm>
            <a:off x="5159375" y="3592513"/>
            <a:ext cx="1363663" cy="40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86034" name="Rectangle 18"/>
          <p:cNvSpPr>
            <a:spLocks noChangeArrowheads="1"/>
          </p:cNvSpPr>
          <p:nvPr/>
        </p:nvSpPr>
        <p:spPr bwMode="auto">
          <a:xfrm>
            <a:off x="1836738" y="2865438"/>
            <a:ext cx="1871662" cy="40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86035" name="Rectangle 19"/>
          <p:cNvSpPr>
            <a:spLocks noChangeArrowheads="1"/>
          </p:cNvSpPr>
          <p:nvPr/>
        </p:nvSpPr>
        <p:spPr bwMode="auto">
          <a:xfrm>
            <a:off x="1765300" y="3533775"/>
            <a:ext cx="1827213" cy="40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86037" name="Line 21"/>
          <p:cNvSpPr>
            <a:spLocks noChangeShapeType="1"/>
          </p:cNvSpPr>
          <p:nvPr/>
        </p:nvSpPr>
        <p:spPr bwMode="auto">
          <a:xfrm flipH="1">
            <a:off x="4549775" y="3041650"/>
            <a:ext cx="1960563" cy="3190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6038" name="Text Box 22"/>
          <p:cNvSpPr txBox="1">
            <a:spLocks noChangeArrowheads="1"/>
          </p:cNvSpPr>
          <p:nvPr/>
        </p:nvSpPr>
        <p:spPr bwMode="auto">
          <a:xfrm>
            <a:off x="5937250" y="3744913"/>
            <a:ext cx="19605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cs typeface="+mn-cs"/>
              </a:rPr>
              <a:t>DST = 10.0.0.1 </a:t>
            </a:r>
            <a:r>
              <a:rPr lang="en-US" sz="1600" b="1">
                <a:solidFill>
                  <a:srgbClr val="D60093"/>
                </a:solidFill>
                <a:cs typeface="+mn-cs"/>
              </a:rPr>
              <a:t>?</a:t>
            </a:r>
          </a:p>
        </p:txBody>
      </p:sp>
      <p:sp>
        <p:nvSpPr>
          <p:cNvPr id="86039" name="Line 23"/>
          <p:cNvSpPr>
            <a:spLocks noChangeShapeType="1"/>
          </p:cNvSpPr>
          <p:nvPr/>
        </p:nvSpPr>
        <p:spPr bwMode="auto">
          <a:xfrm>
            <a:off x="4498975" y="3511550"/>
            <a:ext cx="1219200" cy="376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6040" name="Text Box 24"/>
          <p:cNvSpPr txBox="1">
            <a:spLocks noChangeArrowheads="1"/>
          </p:cNvSpPr>
          <p:nvPr/>
        </p:nvSpPr>
        <p:spPr bwMode="auto">
          <a:xfrm>
            <a:off x="1835150" y="2895600"/>
            <a:ext cx="2179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cs typeface="+mn-cs"/>
              </a:rPr>
              <a:t>SRC = 128.210.24.6</a:t>
            </a:r>
          </a:p>
        </p:txBody>
      </p: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1778000" y="3563938"/>
            <a:ext cx="2135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cs typeface="+mn-cs"/>
              </a:rPr>
              <a:t>DST = 128.210.24.6</a:t>
            </a:r>
          </a:p>
        </p:txBody>
      </p:sp>
      <p:sp>
        <p:nvSpPr>
          <p:cNvPr id="86042" name="Line 26"/>
          <p:cNvSpPr>
            <a:spLocks noChangeShapeType="1"/>
          </p:cNvSpPr>
          <p:nvPr/>
        </p:nvSpPr>
        <p:spPr bwMode="auto">
          <a:xfrm flipH="1">
            <a:off x="2257425" y="3255963"/>
            <a:ext cx="1044575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6043" name="Line 27"/>
          <p:cNvSpPr>
            <a:spLocks noChangeShapeType="1"/>
          </p:cNvSpPr>
          <p:nvPr/>
        </p:nvSpPr>
        <p:spPr bwMode="auto">
          <a:xfrm flipH="1">
            <a:off x="2235200" y="3552825"/>
            <a:ext cx="1044575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6036" name="Text Box 20"/>
          <p:cNvSpPr txBox="1">
            <a:spLocks noChangeArrowheads="1"/>
          </p:cNvSpPr>
          <p:nvPr/>
        </p:nvSpPr>
        <p:spPr bwMode="auto">
          <a:xfrm>
            <a:off x="5900738" y="2749550"/>
            <a:ext cx="19605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600" b="1">
                <a:cs typeface="+mn-cs"/>
              </a:rPr>
              <a:t>SRC = 10.0.0.1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735229D5-6924-BE4A-AC1F-A053CDD54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6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6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6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5" grpId="0"/>
      <p:bldP spid="86026" grpId="0"/>
      <p:bldP spid="86038" grpId="0"/>
      <p:bldP spid="860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4"/>
          <p:cNvSpPr>
            <a:spLocks noGrp="1" noChangeArrowheads="1"/>
          </p:cNvSpPr>
          <p:nvPr>
            <p:ph type="title"/>
          </p:nvPr>
        </p:nvSpPr>
        <p:spPr>
          <a:xfrm>
            <a:off x="400050" y="342900"/>
            <a:ext cx="8382000" cy="487363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Principiul NAT</a:t>
            </a:r>
          </a:p>
        </p:txBody>
      </p:sp>
      <p:sp>
        <p:nvSpPr>
          <p:cNvPr id="48131" name="Text Box 7"/>
          <p:cNvSpPr txBox="1">
            <a:spLocks noChangeArrowheads="1"/>
          </p:cNvSpPr>
          <p:nvPr/>
        </p:nvSpPr>
        <p:spPr bwMode="auto">
          <a:xfrm>
            <a:off x="381000" y="838200"/>
            <a:ext cx="8420100" cy="256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Folose</a:t>
            </a:r>
            <a:r>
              <a:rPr lang="ro-RO" sz="1800" b="1"/>
              <a:t>ş</a:t>
            </a:r>
            <a:r>
              <a:rPr lang="en-US" sz="1800" b="1"/>
              <a:t>te </a:t>
            </a:r>
          </a:p>
          <a:p>
            <a:r>
              <a:rPr lang="en-US" sz="1800" b="1"/>
              <a:t>	adresa IP + </a:t>
            </a:r>
            <a:r>
              <a:rPr lang="en-US" sz="1800" b="1">
                <a:solidFill>
                  <a:schemeClr val="accent2"/>
                </a:solidFill>
              </a:rPr>
              <a:t>num</a:t>
            </a:r>
            <a:r>
              <a:rPr lang="ro-RO" sz="1800" b="1">
                <a:solidFill>
                  <a:schemeClr val="accent2"/>
                </a:solidFill>
              </a:rPr>
              <a:t>ă</a:t>
            </a:r>
            <a:r>
              <a:rPr lang="en-US" sz="1800" b="1">
                <a:solidFill>
                  <a:schemeClr val="accent2"/>
                </a:solidFill>
              </a:rPr>
              <a:t>r port</a:t>
            </a:r>
            <a:r>
              <a:rPr lang="en-US" sz="1800" b="1"/>
              <a:t> transmitator</a:t>
            </a:r>
          </a:p>
          <a:p>
            <a:r>
              <a:rPr lang="en-US" sz="1800" b="1"/>
              <a:t>	</a:t>
            </a:r>
            <a:r>
              <a:rPr lang="en-US" sz="1800" b="1">
                <a:solidFill>
                  <a:schemeClr val="accent2"/>
                </a:solidFill>
              </a:rPr>
              <a:t>tabela de translatare</a:t>
            </a:r>
          </a:p>
          <a:p>
            <a:endParaRPr lang="en-US" sz="1800" b="1"/>
          </a:p>
          <a:p>
            <a:r>
              <a:rPr lang="en-US" sz="1800" b="1">
                <a:solidFill>
                  <a:schemeClr val="accent2"/>
                </a:solidFill>
              </a:rPr>
              <a:t>Transmisie</a:t>
            </a:r>
          </a:p>
          <a:p>
            <a:r>
              <a:rPr lang="ro-RO" sz="1800" b="1"/>
              <a:t>î</a:t>
            </a:r>
            <a:r>
              <a:rPr lang="en-US" sz="1800" b="1"/>
              <a:t>nlocuie</a:t>
            </a:r>
            <a:r>
              <a:rPr lang="ro-RO" sz="1800" b="1"/>
              <a:t>ş</a:t>
            </a:r>
            <a:r>
              <a:rPr lang="en-US" sz="1800" b="1"/>
              <a:t>te adresa IP local</a:t>
            </a:r>
            <a:r>
              <a:rPr lang="ro-RO" sz="1800" b="1"/>
              <a:t>ă</a:t>
            </a:r>
            <a:r>
              <a:rPr lang="en-US" sz="1800" b="1"/>
              <a:t> cu o adres</a:t>
            </a:r>
            <a:r>
              <a:rPr lang="ro-RO" sz="1800" b="1"/>
              <a:t>ă</a:t>
            </a:r>
            <a:r>
              <a:rPr lang="en-US" sz="1800" b="1"/>
              <a:t> IP global</a:t>
            </a:r>
            <a:r>
              <a:rPr lang="ro-RO" sz="1800" b="1"/>
              <a:t>ă</a:t>
            </a:r>
            <a:endParaRPr lang="en-US" sz="1800" b="1"/>
          </a:p>
          <a:p>
            <a:r>
              <a:rPr lang="en-US" sz="1800" b="1"/>
              <a:t>memoreaz</a:t>
            </a:r>
            <a:r>
              <a:rPr lang="ro-RO" sz="1800" b="1"/>
              <a:t>ă</a:t>
            </a:r>
            <a:r>
              <a:rPr lang="en-US" sz="1800" b="1"/>
              <a:t> (in tabela de translatare) coresponden</a:t>
            </a:r>
            <a:r>
              <a:rPr lang="ro-RO" sz="1800" b="1"/>
              <a:t>ţ</a:t>
            </a:r>
            <a:r>
              <a:rPr lang="en-US" sz="1800" b="1"/>
              <a:t>a </a:t>
            </a:r>
            <a:r>
              <a:rPr lang="ro-RO" sz="1800" b="1"/>
              <a:t>ş</a:t>
            </a:r>
            <a:r>
              <a:rPr lang="en-US" sz="1800" b="1"/>
              <a:t>i num</a:t>
            </a:r>
            <a:r>
              <a:rPr lang="ro-RO" sz="1800" b="1"/>
              <a:t>ă</a:t>
            </a:r>
            <a:r>
              <a:rPr lang="en-US" sz="1800" b="1"/>
              <a:t>r port</a:t>
            </a:r>
          </a:p>
          <a:p>
            <a:r>
              <a:rPr lang="en-US" sz="1800" b="1"/>
              <a:t>inlocuie</a:t>
            </a:r>
            <a:r>
              <a:rPr lang="ro-RO" sz="1800" b="1"/>
              <a:t>ş</a:t>
            </a:r>
            <a:r>
              <a:rPr lang="en-US" sz="1800" b="1"/>
              <a:t>te num</a:t>
            </a:r>
            <a:r>
              <a:rPr lang="ro-RO" sz="1800" b="1"/>
              <a:t>ă</a:t>
            </a:r>
            <a:r>
              <a:rPr lang="en-US" sz="1800" b="1"/>
              <a:t>r port cu </a:t>
            </a:r>
            <a:r>
              <a:rPr lang="en-US" sz="1800" b="1">
                <a:solidFill>
                  <a:schemeClr val="accent2"/>
                </a:solidFill>
              </a:rPr>
              <a:t>index </a:t>
            </a:r>
            <a:r>
              <a:rPr lang="ro-RO" sz="1800" b="1">
                <a:solidFill>
                  <a:schemeClr val="accent2"/>
                </a:solidFill>
              </a:rPr>
              <a:t>î</a:t>
            </a:r>
            <a:r>
              <a:rPr lang="en-US" sz="1800" b="1">
                <a:solidFill>
                  <a:schemeClr val="accent2"/>
                </a:solidFill>
              </a:rPr>
              <a:t>n tabela translatare</a:t>
            </a:r>
          </a:p>
          <a:p>
            <a:r>
              <a:rPr lang="en-US" sz="1800" b="1"/>
              <a:t>re-compune sumele de control IP </a:t>
            </a:r>
            <a:r>
              <a:rPr lang="ro-RO" sz="1800" b="1"/>
              <a:t>ş</a:t>
            </a:r>
            <a:r>
              <a:rPr lang="en-US" sz="1800" b="1"/>
              <a:t>i TCP </a:t>
            </a:r>
          </a:p>
        </p:txBody>
      </p:sp>
      <p:sp>
        <p:nvSpPr>
          <p:cNvPr id="47108" name="Rectangle 7"/>
          <p:cNvSpPr>
            <a:spLocks noChangeArrowheads="1"/>
          </p:cNvSpPr>
          <p:nvPr/>
        </p:nvSpPr>
        <p:spPr bwMode="auto">
          <a:xfrm>
            <a:off x="438150" y="3733800"/>
            <a:ext cx="127635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port=1200</a:t>
            </a:r>
          </a:p>
        </p:txBody>
      </p:sp>
      <p:sp>
        <p:nvSpPr>
          <p:cNvPr id="47109" name="Rectangle 9"/>
          <p:cNvSpPr>
            <a:spLocks noChangeArrowheads="1"/>
          </p:cNvSpPr>
          <p:nvPr/>
        </p:nvSpPr>
        <p:spPr bwMode="auto">
          <a:xfrm>
            <a:off x="1695450" y="3733800"/>
            <a:ext cx="26479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IP-local = 10.0.0.1</a:t>
            </a:r>
          </a:p>
        </p:txBody>
      </p:sp>
      <p:sp>
        <p:nvSpPr>
          <p:cNvPr id="47110" name="Rectangle 11"/>
          <p:cNvSpPr>
            <a:spLocks noChangeArrowheads="1"/>
          </p:cNvSpPr>
          <p:nvPr/>
        </p:nvSpPr>
        <p:spPr bwMode="auto">
          <a:xfrm>
            <a:off x="1676400" y="6000750"/>
            <a:ext cx="1276350" cy="457200"/>
          </a:xfrm>
          <a:prstGeom prst="rect">
            <a:avLst/>
          </a:prstGeom>
          <a:solidFill>
            <a:srgbClr val="CC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index=20</a:t>
            </a:r>
          </a:p>
        </p:txBody>
      </p:sp>
      <p:sp>
        <p:nvSpPr>
          <p:cNvPr id="47111" name="Rectangle 12"/>
          <p:cNvSpPr>
            <a:spLocks noChangeArrowheads="1"/>
          </p:cNvSpPr>
          <p:nvPr/>
        </p:nvSpPr>
        <p:spPr bwMode="auto">
          <a:xfrm>
            <a:off x="2933700" y="6000750"/>
            <a:ext cx="2647950" cy="457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IP-glob=128.210.24.6</a:t>
            </a:r>
          </a:p>
        </p:txBody>
      </p:sp>
      <p:graphicFrame>
        <p:nvGraphicFramePr>
          <p:cNvPr id="48171" name="Group 43"/>
          <p:cNvGraphicFramePr>
            <a:graphicFrameLocks noGrp="1"/>
          </p:cNvGraphicFramePr>
          <p:nvPr/>
        </p:nvGraphicFramePr>
        <p:xfrm>
          <a:off x="4857750" y="4197350"/>
          <a:ext cx="4038600" cy="132080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IP-local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IP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-glob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10.0.0.1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128.210.24.6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7134" name="Text Box 44"/>
          <p:cNvSpPr txBox="1">
            <a:spLocks noChangeArrowheads="1"/>
          </p:cNvSpPr>
          <p:nvPr/>
        </p:nvSpPr>
        <p:spPr bwMode="auto">
          <a:xfrm>
            <a:off x="4286250" y="4876800"/>
            <a:ext cx="514350" cy="336550"/>
          </a:xfrm>
          <a:prstGeom prst="rect">
            <a:avLst/>
          </a:prstGeom>
          <a:solidFill>
            <a:srgbClr val="CC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600">
                <a:cs typeface="+mn-cs"/>
              </a:rPr>
              <a:t>20</a:t>
            </a:r>
          </a:p>
        </p:txBody>
      </p:sp>
      <p:sp>
        <p:nvSpPr>
          <p:cNvPr id="48173" name="Line 45"/>
          <p:cNvSpPr>
            <a:spLocks noChangeShapeType="1"/>
          </p:cNvSpPr>
          <p:nvPr/>
        </p:nvSpPr>
        <p:spPr bwMode="auto">
          <a:xfrm>
            <a:off x="1104900" y="4229100"/>
            <a:ext cx="7067550" cy="628650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8174" name="Line 46"/>
          <p:cNvSpPr>
            <a:spLocks noChangeShapeType="1"/>
          </p:cNvSpPr>
          <p:nvPr/>
        </p:nvSpPr>
        <p:spPr bwMode="auto">
          <a:xfrm>
            <a:off x="4038600" y="4191000"/>
            <a:ext cx="1314450" cy="66675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8175" name="Line 47"/>
          <p:cNvSpPr>
            <a:spLocks noChangeShapeType="1"/>
          </p:cNvSpPr>
          <p:nvPr/>
        </p:nvSpPr>
        <p:spPr bwMode="auto">
          <a:xfrm flipH="1">
            <a:off x="2209800" y="5200650"/>
            <a:ext cx="2286000" cy="80010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8176" name="Line 48"/>
          <p:cNvSpPr>
            <a:spLocks noChangeShapeType="1"/>
          </p:cNvSpPr>
          <p:nvPr/>
        </p:nvSpPr>
        <p:spPr bwMode="auto">
          <a:xfrm flipH="1">
            <a:off x="4419600" y="5200650"/>
            <a:ext cx="2286000" cy="78105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7139" name="Text Box 49"/>
          <p:cNvSpPr txBox="1">
            <a:spLocks noChangeArrowheads="1"/>
          </p:cNvSpPr>
          <p:nvPr/>
        </p:nvSpPr>
        <p:spPr bwMode="auto">
          <a:xfrm>
            <a:off x="323850" y="4343400"/>
            <a:ext cx="857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D60093"/>
                </a:solidFill>
                <a:cs typeface="+mn-cs"/>
              </a:rPr>
              <a:t>antet TCP</a:t>
            </a:r>
          </a:p>
        </p:txBody>
      </p:sp>
      <p:sp>
        <p:nvSpPr>
          <p:cNvPr id="47140" name="Text Box 50"/>
          <p:cNvSpPr txBox="1">
            <a:spLocks noChangeArrowheads="1"/>
          </p:cNvSpPr>
          <p:nvPr/>
        </p:nvSpPr>
        <p:spPr bwMode="auto">
          <a:xfrm>
            <a:off x="1981200" y="4343400"/>
            <a:ext cx="89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D60093"/>
                </a:solidFill>
                <a:cs typeface="+mn-cs"/>
              </a:rPr>
              <a:t>antet IP</a:t>
            </a:r>
          </a:p>
        </p:txBody>
      </p:sp>
      <p:sp>
        <p:nvSpPr>
          <p:cNvPr id="47141" name="Text Box 51"/>
          <p:cNvSpPr txBox="1">
            <a:spLocks noChangeArrowheads="1"/>
          </p:cNvSpPr>
          <p:nvPr/>
        </p:nvSpPr>
        <p:spPr bwMode="auto">
          <a:xfrm>
            <a:off x="6153150" y="3733800"/>
            <a:ext cx="26289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D60093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b="1">
                <a:solidFill>
                  <a:srgbClr val="D60093"/>
                </a:solidFill>
                <a:cs typeface="+mn-cs"/>
              </a:rPr>
              <a:t>tabela de translatare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8D285D7C-17CC-784C-B949-3F4A9FC31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8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8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597025"/>
            <a:ext cx="8382000" cy="1714500"/>
          </a:xfrm>
        </p:spPr>
        <p:txBody>
          <a:bodyPr/>
          <a:lstStyle/>
          <a:p>
            <a:pPr>
              <a:buFontTx/>
              <a:buNone/>
            </a:pPr>
            <a:r>
              <a:rPr lang="en-US" sz="1800" b="1">
                <a:solidFill>
                  <a:schemeClr val="accent2"/>
                </a:solidFill>
                <a:latin typeface="Arial" charset="0"/>
              </a:rPr>
              <a:t>Receptie</a:t>
            </a:r>
          </a:p>
          <a:p>
            <a:pPr>
              <a:buFontTx/>
              <a:buNone/>
            </a:pPr>
            <a:r>
              <a:rPr lang="en-US" sz="1800" b="1">
                <a:latin typeface="Arial" charset="0"/>
              </a:rPr>
              <a:t>ob</a:t>
            </a:r>
            <a:r>
              <a:rPr lang="ro-RO" sz="1800" b="1">
                <a:latin typeface="Arial" charset="0"/>
              </a:rPr>
              <a:t>ţ</a:t>
            </a:r>
            <a:r>
              <a:rPr lang="en-US" sz="1800" b="1">
                <a:latin typeface="Arial" charset="0"/>
              </a:rPr>
              <a:t>ine num</a:t>
            </a:r>
            <a:r>
              <a:rPr lang="ro-RO" sz="1800" b="1">
                <a:latin typeface="Arial" charset="0"/>
              </a:rPr>
              <a:t>ă</a:t>
            </a:r>
            <a:r>
              <a:rPr lang="en-US" sz="1800" b="1">
                <a:latin typeface="Arial" charset="0"/>
              </a:rPr>
              <a:t>r port din pachet (= index </a:t>
            </a:r>
            <a:r>
              <a:rPr lang="ro-RO" sz="1800" b="1">
                <a:latin typeface="Arial" charset="0"/>
              </a:rPr>
              <a:t>î</a:t>
            </a:r>
            <a:r>
              <a:rPr lang="en-US" sz="1800" b="1">
                <a:latin typeface="Arial" charset="0"/>
              </a:rPr>
              <a:t>n tabela translatare)</a:t>
            </a:r>
          </a:p>
          <a:p>
            <a:pPr>
              <a:buFontTx/>
              <a:buNone/>
            </a:pPr>
            <a:r>
              <a:rPr lang="en-US" sz="1800" b="1">
                <a:latin typeface="Arial" charset="0"/>
              </a:rPr>
              <a:t>extrage adresa IP local</a:t>
            </a:r>
            <a:r>
              <a:rPr lang="ro-RO" sz="1800" b="1">
                <a:latin typeface="Arial" charset="0"/>
              </a:rPr>
              <a:t>ă</a:t>
            </a:r>
            <a:r>
              <a:rPr lang="en-US" sz="1800" b="1">
                <a:latin typeface="Arial" charset="0"/>
              </a:rPr>
              <a:t> </a:t>
            </a:r>
            <a:r>
              <a:rPr lang="ro-RO" sz="1800" b="1">
                <a:latin typeface="Arial" charset="0"/>
              </a:rPr>
              <a:t>ş</a:t>
            </a:r>
            <a:r>
              <a:rPr lang="en-US" sz="1800" b="1">
                <a:latin typeface="Arial" charset="0"/>
              </a:rPr>
              <a:t>i num</a:t>
            </a:r>
            <a:r>
              <a:rPr lang="ro-RO" sz="1800" b="1">
                <a:latin typeface="Arial" charset="0"/>
              </a:rPr>
              <a:t>ă</a:t>
            </a:r>
            <a:r>
              <a:rPr lang="en-US" sz="1800" b="1">
                <a:latin typeface="Arial" charset="0"/>
              </a:rPr>
              <a:t>r port</a:t>
            </a:r>
          </a:p>
          <a:p>
            <a:pPr>
              <a:buFontTx/>
              <a:buNone/>
            </a:pPr>
            <a:r>
              <a:rPr lang="ro-RO" sz="1800" b="1">
                <a:latin typeface="Arial" charset="0"/>
              </a:rPr>
              <a:t>î</a:t>
            </a:r>
            <a:r>
              <a:rPr lang="en-US" sz="1800" b="1">
                <a:latin typeface="Arial" charset="0"/>
              </a:rPr>
              <a:t>nlocuie</a:t>
            </a:r>
            <a:r>
              <a:rPr lang="ro-RO" sz="1800" b="1">
                <a:latin typeface="Arial" charset="0"/>
              </a:rPr>
              <a:t>ş</a:t>
            </a:r>
            <a:r>
              <a:rPr lang="en-US" sz="1800" b="1">
                <a:latin typeface="Arial" charset="0"/>
              </a:rPr>
              <a:t>te adresa IP </a:t>
            </a:r>
            <a:r>
              <a:rPr lang="ro-RO" sz="1800" b="1">
                <a:latin typeface="Arial" charset="0"/>
              </a:rPr>
              <a:t>ş</a:t>
            </a:r>
            <a:r>
              <a:rPr lang="en-US" sz="1800" b="1">
                <a:latin typeface="Arial" charset="0"/>
              </a:rPr>
              <a:t>i num</a:t>
            </a:r>
            <a:r>
              <a:rPr lang="ro-RO" sz="1800" b="1">
                <a:latin typeface="Arial" charset="0"/>
              </a:rPr>
              <a:t>ă</a:t>
            </a:r>
            <a:r>
              <a:rPr lang="en-US" sz="1800" b="1">
                <a:latin typeface="Arial" charset="0"/>
              </a:rPr>
              <a:t>r port din pachet</a:t>
            </a:r>
          </a:p>
          <a:p>
            <a:pPr>
              <a:buFontTx/>
              <a:buNone/>
            </a:pPr>
            <a:r>
              <a:rPr lang="en-US" sz="1800" b="1">
                <a:latin typeface="Arial" charset="0"/>
              </a:rPr>
              <a:t>re-calculeaz</a:t>
            </a:r>
            <a:r>
              <a:rPr lang="ro-RO" sz="1800" b="1">
                <a:latin typeface="Arial" charset="0"/>
              </a:rPr>
              <a:t>ă</a:t>
            </a:r>
            <a:r>
              <a:rPr lang="en-US" sz="1800" b="1">
                <a:latin typeface="Arial" charset="0"/>
              </a:rPr>
              <a:t> sumele de </a:t>
            </a:r>
            <a:r>
              <a:rPr lang="ro-RO" sz="1800" b="1">
                <a:latin typeface="Arial" charset="0"/>
              </a:rPr>
              <a:t>c</a:t>
            </a:r>
            <a:r>
              <a:rPr lang="en-US" sz="1800" b="1">
                <a:latin typeface="Arial" charset="0"/>
              </a:rPr>
              <a:t>ontrol IP </a:t>
            </a:r>
            <a:r>
              <a:rPr lang="ro-RO" sz="1800" b="1">
                <a:latin typeface="Arial" charset="0"/>
              </a:rPr>
              <a:t>ş</a:t>
            </a:r>
            <a:r>
              <a:rPr lang="en-US" sz="1800" b="1">
                <a:latin typeface="Arial" charset="0"/>
              </a:rPr>
              <a:t>i TCP</a:t>
            </a:r>
            <a:endParaRPr lang="en-US" sz="1800">
              <a:latin typeface="Arial" charset="0"/>
            </a:endParaRPr>
          </a:p>
        </p:txBody>
      </p:sp>
      <p:pic>
        <p:nvPicPr>
          <p:cNvPr id="5325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266700"/>
            <a:ext cx="599757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38150" y="3733800"/>
            <a:ext cx="1276350" cy="4572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port=1200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1695450" y="3733800"/>
            <a:ext cx="264795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IP-loc=10.0.0.1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1676400" y="6000750"/>
            <a:ext cx="1276350" cy="457200"/>
          </a:xfrm>
          <a:prstGeom prst="rect">
            <a:avLst/>
          </a:prstGeom>
          <a:solidFill>
            <a:srgbClr val="CCFF3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index=20</a:t>
            </a:r>
          </a:p>
        </p:txBody>
      </p:sp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2933700" y="6000750"/>
            <a:ext cx="2647950" cy="457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cs typeface="+mn-cs"/>
              </a:rPr>
              <a:t>IP-glob=128.210.24.6</a:t>
            </a:r>
          </a:p>
        </p:txBody>
      </p:sp>
      <p:graphicFrame>
        <p:nvGraphicFramePr>
          <p:cNvPr id="83977" name="Group 9"/>
          <p:cNvGraphicFramePr>
            <a:graphicFrameLocks noGrp="1"/>
          </p:cNvGraphicFramePr>
          <p:nvPr/>
        </p:nvGraphicFramePr>
        <p:xfrm>
          <a:off x="4857750" y="4197350"/>
          <a:ext cx="4038600" cy="1320800"/>
        </p:xfrm>
        <a:graphic>
          <a:graphicData uri="http://schemas.openxmlformats.org/drawingml/2006/table">
            <a:tbl>
              <a:tblPr/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IP-loc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IP-glob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port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10.0.0.1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128.210.24.6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8159" name="Text Box 31"/>
          <p:cNvSpPr txBox="1">
            <a:spLocks noChangeArrowheads="1"/>
          </p:cNvSpPr>
          <p:nvPr/>
        </p:nvSpPr>
        <p:spPr bwMode="auto">
          <a:xfrm>
            <a:off x="4286250" y="4876800"/>
            <a:ext cx="514350" cy="336550"/>
          </a:xfrm>
          <a:prstGeom prst="rect">
            <a:avLst/>
          </a:prstGeom>
          <a:solidFill>
            <a:srgbClr val="CCFF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600">
                <a:cs typeface="+mn-cs"/>
              </a:rPr>
              <a:t>20</a:t>
            </a:r>
          </a:p>
        </p:txBody>
      </p:sp>
      <p:sp>
        <p:nvSpPr>
          <p:cNvPr id="84000" name="Line 32"/>
          <p:cNvSpPr>
            <a:spLocks noChangeShapeType="1"/>
          </p:cNvSpPr>
          <p:nvPr/>
        </p:nvSpPr>
        <p:spPr bwMode="auto">
          <a:xfrm>
            <a:off x="1104900" y="4229100"/>
            <a:ext cx="7067550" cy="628650"/>
          </a:xfrm>
          <a:prstGeom prst="line">
            <a:avLst/>
          </a:prstGeom>
          <a:noFill/>
          <a:ln w="28575">
            <a:solidFill>
              <a:srgbClr val="D60093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4001" name="Line 33"/>
          <p:cNvSpPr>
            <a:spLocks noChangeShapeType="1"/>
          </p:cNvSpPr>
          <p:nvPr/>
        </p:nvSpPr>
        <p:spPr bwMode="auto">
          <a:xfrm>
            <a:off x="4038600" y="4191000"/>
            <a:ext cx="1314450" cy="66675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84002" name="Line 34"/>
          <p:cNvSpPr>
            <a:spLocks noChangeShapeType="1"/>
          </p:cNvSpPr>
          <p:nvPr/>
        </p:nvSpPr>
        <p:spPr bwMode="auto">
          <a:xfrm flipH="1">
            <a:off x="2209800" y="5200650"/>
            <a:ext cx="2286000" cy="80010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8163" name="Text Box 36"/>
          <p:cNvSpPr txBox="1">
            <a:spLocks noChangeArrowheads="1"/>
          </p:cNvSpPr>
          <p:nvPr/>
        </p:nvSpPr>
        <p:spPr bwMode="auto">
          <a:xfrm>
            <a:off x="323850" y="4343400"/>
            <a:ext cx="857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b="1">
                <a:cs typeface="+mn-cs"/>
              </a:rPr>
              <a:t>antet TCP</a:t>
            </a:r>
          </a:p>
        </p:txBody>
      </p:sp>
      <p:sp>
        <p:nvSpPr>
          <p:cNvPr id="48164" name="Text Box 37"/>
          <p:cNvSpPr txBox="1">
            <a:spLocks noChangeArrowheads="1"/>
          </p:cNvSpPr>
          <p:nvPr/>
        </p:nvSpPr>
        <p:spPr bwMode="auto">
          <a:xfrm>
            <a:off x="1981200" y="4343400"/>
            <a:ext cx="895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b="1">
                <a:cs typeface="+mn-cs"/>
              </a:rPr>
              <a:t>antet IP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B1B9BEA-8B85-E043-BB30-E4DE2E31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4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4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4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4" descr="5-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8686800" cy="423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ICMP- Internet Control Message Protocol</a:t>
            </a:r>
          </a:p>
        </p:txBody>
      </p:sp>
      <p:sp>
        <p:nvSpPr>
          <p:cNvPr id="5018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4419600"/>
            <a:ext cx="8839200" cy="203835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000">
                <a:latin typeface="Arial" charset="0"/>
              </a:rPr>
              <a:t>ICMP folose</a:t>
            </a:r>
            <a:r>
              <a:rPr lang="ro-RO" sz="2000">
                <a:latin typeface="Arial" charset="0"/>
              </a:rPr>
              <a:t>ş</a:t>
            </a:r>
            <a:r>
              <a:rPr lang="en-US" sz="2000">
                <a:latin typeface="Arial" charset="0"/>
              </a:rPr>
              <a:t>te IP ptr transmisie </a:t>
            </a:r>
            <a:r>
              <a:rPr lang="en-US" sz="2000">
                <a:solidFill>
                  <a:srgbClr val="0000FF"/>
                </a:solidFill>
                <a:latin typeface="Arial" charset="0"/>
              </a:rPr>
              <a:t>&amp;</a:t>
            </a:r>
            <a:r>
              <a:rPr lang="en-US" sz="2000">
                <a:latin typeface="Arial" charset="0"/>
              </a:rPr>
              <a:t> IP folose</a:t>
            </a:r>
            <a:r>
              <a:rPr lang="ro-RO" sz="2000">
                <a:latin typeface="Arial" charset="0"/>
              </a:rPr>
              <a:t>ş</a:t>
            </a:r>
            <a:r>
              <a:rPr lang="en-US" sz="2000">
                <a:latin typeface="Arial" charset="0"/>
              </a:rPr>
              <a:t>te ICMP pentru raportare de erori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Arial" charset="0"/>
              </a:rPr>
              <a:t>Test accesibilitate (</a:t>
            </a:r>
            <a:r>
              <a:rPr lang="en-US" sz="2000" b="1">
                <a:solidFill>
                  <a:schemeClr val="accent2"/>
                </a:solidFill>
                <a:latin typeface="Arial" charset="0"/>
              </a:rPr>
              <a:t>ping</a:t>
            </a:r>
            <a:r>
              <a:rPr lang="en-US" sz="2000">
                <a:latin typeface="Arial" charset="0"/>
              </a:rPr>
              <a:t> trimite </a:t>
            </a:r>
            <a:r>
              <a:rPr lang="en-US" sz="2000" b="1">
                <a:latin typeface="Arial" charset="0"/>
              </a:rPr>
              <a:t>ICMP </a:t>
            </a:r>
            <a:r>
              <a:rPr lang="en-US" sz="2000">
                <a:solidFill>
                  <a:schemeClr val="accent2"/>
                </a:solidFill>
                <a:latin typeface="Arial" charset="0"/>
              </a:rPr>
              <a:t>Echo</a:t>
            </a:r>
            <a:r>
              <a:rPr lang="en-US" sz="2000">
                <a:latin typeface="Arial" charset="0"/>
              </a:rPr>
              <a:t> </a:t>
            </a:r>
            <a:r>
              <a:rPr lang="ro-RO" sz="2000">
                <a:latin typeface="Arial" charset="0"/>
              </a:rPr>
              <a:t>ş</a:t>
            </a:r>
            <a:r>
              <a:rPr lang="en-US" sz="2000">
                <a:latin typeface="Arial" charset="0"/>
              </a:rPr>
              <a:t>i a</a:t>
            </a:r>
            <a:r>
              <a:rPr lang="ro-RO" sz="2000">
                <a:latin typeface="Arial" charset="0"/>
              </a:rPr>
              <a:t>ş</a:t>
            </a:r>
            <a:r>
              <a:rPr lang="en-US" sz="2000">
                <a:latin typeface="Arial" charset="0"/>
              </a:rPr>
              <a:t>teapt</a:t>
            </a:r>
            <a:r>
              <a:rPr lang="ro-RO" sz="2000">
                <a:latin typeface="Arial" charset="0"/>
              </a:rPr>
              <a:t>ă</a:t>
            </a:r>
            <a:r>
              <a:rPr lang="en-US" sz="2000">
                <a:latin typeface="Arial" charset="0"/>
              </a:rPr>
              <a:t> un timp r</a:t>
            </a:r>
            <a:r>
              <a:rPr lang="ro-RO" sz="2000">
                <a:latin typeface="Arial" charset="0"/>
              </a:rPr>
              <a:t>ă</a:t>
            </a:r>
            <a:r>
              <a:rPr lang="en-US" sz="2000">
                <a:latin typeface="Arial" charset="0"/>
              </a:rPr>
              <a:t>spunsul)</a:t>
            </a:r>
          </a:p>
          <a:p>
            <a:pPr eaLnBrk="1" hangingPunct="1">
              <a:buFontTx/>
              <a:buNone/>
            </a:pPr>
            <a:r>
              <a:rPr lang="en-US" sz="2000">
                <a:latin typeface="Arial" charset="0"/>
              </a:rPr>
              <a:t>Trasare ruta (</a:t>
            </a:r>
            <a:r>
              <a:rPr lang="en-US" sz="2000" b="1">
                <a:solidFill>
                  <a:schemeClr val="accent2"/>
                </a:solidFill>
                <a:latin typeface="Arial" charset="0"/>
              </a:rPr>
              <a:t>traceroute</a:t>
            </a:r>
            <a:r>
              <a:rPr lang="en-US" sz="2000">
                <a:latin typeface="Arial" charset="0"/>
              </a:rPr>
              <a:t> trimite serie de datagrame cu valori TIME TO LIVE cresc</a:t>
            </a:r>
            <a:r>
              <a:rPr lang="ro-RO" sz="2000">
                <a:latin typeface="Arial" charset="0"/>
              </a:rPr>
              <a:t>ă</a:t>
            </a:r>
            <a:r>
              <a:rPr lang="en-US" sz="2000">
                <a:latin typeface="Arial" charset="0"/>
              </a:rPr>
              <a:t>toare </a:t>
            </a:r>
            <a:r>
              <a:rPr lang="ro-RO" sz="2000">
                <a:latin typeface="Arial" charset="0"/>
              </a:rPr>
              <a:t>ş</a:t>
            </a:r>
            <a:r>
              <a:rPr lang="en-US" sz="2000">
                <a:latin typeface="Arial" charset="0"/>
              </a:rPr>
              <a:t>i prime</a:t>
            </a:r>
            <a:r>
              <a:rPr lang="ro-RO" sz="2000">
                <a:latin typeface="Arial" charset="0"/>
              </a:rPr>
              <a:t>ş</a:t>
            </a:r>
            <a:r>
              <a:rPr lang="en-US" sz="2000">
                <a:latin typeface="Arial" charset="0"/>
              </a:rPr>
              <a:t>te mesaje ICMP </a:t>
            </a:r>
            <a:r>
              <a:rPr lang="en-US" sz="2000" b="1">
                <a:latin typeface="Arial" charset="0"/>
              </a:rPr>
              <a:t>Time exceeded</a:t>
            </a:r>
            <a:r>
              <a:rPr lang="en-US" sz="2000">
                <a:latin typeface="Arial" charset="0"/>
              </a:rPr>
              <a:t> din care extrage adresa ruterului)</a:t>
            </a:r>
            <a:endParaRPr lang="en-US">
              <a:latin typeface="Arial" charset="0"/>
            </a:endParaRPr>
          </a:p>
        </p:txBody>
      </p:sp>
      <p:sp>
        <p:nvSpPr>
          <p:cNvPr id="50182" name="AutoShape 6"/>
          <p:cNvSpPr>
            <a:spLocks noChangeArrowheads="1"/>
          </p:cNvSpPr>
          <p:nvPr/>
        </p:nvSpPr>
        <p:spPr bwMode="auto">
          <a:xfrm>
            <a:off x="0" y="295275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50183" name="AutoShape 7"/>
          <p:cNvSpPr>
            <a:spLocks noChangeArrowheads="1"/>
          </p:cNvSpPr>
          <p:nvPr/>
        </p:nvSpPr>
        <p:spPr bwMode="auto">
          <a:xfrm rot="10800000">
            <a:off x="30163" y="1657350"/>
            <a:ext cx="571500" cy="28575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50184" name="AutoShape 8"/>
          <p:cNvSpPr>
            <a:spLocks noChangeArrowheads="1"/>
          </p:cNvSpPr>
          <p:nvPr/>
        </p:nvSpPr>
        <p:spPr bwMode="auto">
          <a:xfrm>
            <a:off x="0" y="3295650"/>
            <a:ext cx="609600" cy="247650"/>
          </a:xfrm>
          <a:prstGeom prst="leftArrow">
            <a:avLst>
              <a:gd name="adj1" fmla="val 50000"/>
              <a:gd name="adj2" fmla="val 615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20F051-D99C-FF42-B38B-3F5B5400C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0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 animBg="1"/>
      <p:bldP spid="50182" grpId="1" animBg="1"/>
      <p:bldP spid="50183" grpId="0" animBg="1"/>
      <p:bldP spid="50184" grpId="0" animBg="1"/>
      <p:bldP spid="50184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Folosire ICMP pentru aflare </a:t>
            </a:r>
            <a:r>
              <a:rPr lang="en-US" sz="2800">
                <a:solidFill>
                  <a:srgbClr val="FF0000"/>
                </a:solidFill>
                <a:latin typeface="Arial" charset="0"/>
              </a:rPr>
              <a:t>path MTU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81100"/>
            <a:ext cx="8763000" cy="51435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b="1">
                <a:solidFill>
                  <a:srgbClr val="FF0000"/>
                </a:solidFill>
                <a:latin typeface="Arial" charset="0"/>
              </a:rPr>
              <a:t>Path MTU</a:t>
            </a:r>
            <a:r>
              <a:rPr lang="en-US" b="1">
                <a:latin typeface="Arial" charset="0"/>
              </a:rPr>
              <a:t> = Maximum Transmission Unit </a:t>
            </a:r>
            <a:r>
              <a:rPr lang="en-US" b="1">
                <a:solidFill>
                  <a:schemeClr val="accent2"/>
                </a:solidFill>
                <a:latin typeface="Arial" charset="0"/>
              </a:rPr>
              <a:t>minim</a:t>
            </a:r>
            <a:r>
              <a:rPr lang="ro-RO" b="1">
                <a:solidFill>
                  <a:schemeClr val="accent2"/>
                </a:solidFill>
                <a:latin typeface="Arial" charset="0"/>
              </a:rPr>
              <a:t>ă</a:t>
            </a:r>
            <a:r>
              <a:rPr lang="en-US" b="1">
                <a:latin typeface="Arial" charset="0"/>
              </a:rPr>
              <a:t> pentru o cale</a:t>
            </a:r>
          </a:p>
          <a:p>
            <a:pPr marL="0" indent="0" eaLnBrk="1" hangingPunct="1"/>
            <a:r>
              <a:rPr lang="en-US">
                <a:latin typeface="Arial" charset="0"/>
              </a:rPr>
              <a:t>Folose</a:t>
            </a:r>
            <a:r>
              <a:rPr lang="ro-RO">
                <a:latin typeface="Arial" charset="0"/>
              </a:rPr>
              <a:t>ş</a:t>
            </a:r>
            <a:r>
              <a:rPr lang="en-US">
                <a:latin typeface="Arial" charset="0"/>
              </a:rPr>
              <a:t>te </a:t>
            </a:r>
            <a:r>
              <a:rPr lang="en-US">
                <a:solidFill>
                  <a:srgbClr val="0066FF"/>
                </a:solidFill>
                <a:latin typeface="Arial" charset="0"/>
              </a:rPr>
              <a:t>mesaj</a:t>
            </a:r>
            <a:r>
              <a:rPr lang="en-US">
                <a:latin typeface="Arial" charset="0"/>
              </a:rPr>
              <a:t> </a:t>
            </a:r>
            <a:r>
              <a:rPr lang="en-US">
                <a:solidFill>
                  <a:srgbClr val="0066FF"/>
                </a:solidFill>
                <a:latin typeface="Arial" charset="0"/>
              </a:rPr>
              <a:t>eroare </a:t>
            </a:r>
            <a:r>
              <a:rPr lang="en-US">
                <a:latin typeface="Arial" charset="0"/>
              </a:rPr>
              <a:t>ICMP = fragmentare necesar</a:t>
            </a:r>
            <a:r>
              <a:rPr lang="ro-RO">
                <a:latin typeface="Arial" charset="0"/>
              </a:rPr>
              <a:t>ă</a:t>
            </a:r>
            <a:r>
              <a:rPr lang="en-US">
                <a:latin typeface="Arial" charset="0"/>
              </a:rPr>
              <a:t> dar nepermis</a:t>
            </a:r>
            <a:r>
              <a:rPr lang="ro-RO">
                <a:latin typeface="Arial" charset="0"/>
              </a:rPr>
              <a:t>ă</a:t>
            </a:r>
            <a:endParaRPr lang="en-US">
              <a:latin typeface="Arial" charset="0"/>
            </a:endParaRPr>
          </a:p>
          <a:p>
            <a:pPr marL="0" indent="0" eaLnBrk="1" hangingPunct="1"/>
            <a:endParaRPr lang="en-US">
              <a:latin typeface="Arial" charset="0"/>
            </a:endParaRPr>
          </a:p>
          <a:p>
            <a:pPr lvl="1" eaLnBrk="1" hangingPunct="1"/>
            <a:r>
              <a:rPr lang="en-US" sz="2200">
                <a:latin typeface="Arial" charset="0"/>
              </a:rPr>
              <a:t>Sursa trimite probe cu DF </a:t>
            </a:r>
            <a:r>
              <a:rPr lang="ro-RO" sz="2200">
                <a:latin typeface="Arial" charset="0"/>
              </a:rPr>
              <a:t>î</a:t>
            </a:r>
            <a:r>
              <a:rPr lang="en-US" sz="2200">
                <a:latin typeface="Arial" charset="0"/>
              </a:rPr>
              <a:t>n datagrama IP</a:t>
            </a:r>
          </a:p>
          <a:p>
            <a:pPr lvl="1" eaLnBrk="1" hangingPunct="1"/>
            <a:r>
              <a:rPr lang="en-US" sz="2200">
                <a:latin typeface="Arial" charset="0"/>
              </a:rPr>
              <a:t>Dac</a:t>
            </a:r>
            <a:r>
              <a:rPr lang="ro-RO" sz="2200">
                <a:latin typeface="Arial" charset="0"/>
              </a:rPr>
              <a:t>ă</a:t>
            </a:r>
            <a:r>
              <a:rPr lang="en-US" sz="2200">
                <a:latin typeface="Arial" charset="0"/>
              </a:rPr>
              <a:t> </a:t>
            </a:r>
            <a:r>
              <a:rPr lang="en-US" sz="2200">
                <a:solidFill>
                  <a:srgbClr val="D60093"/>
                </a:solidFill>
                <a:latin typeface="Arial" charset="0"/>
              </a:rPr>
              <a:t>datagrama &gt; MTU</a:t>
            </a:r>
            <a:r>
              <a:rPr lang="en-US" sz="2200">
                <a:latin typeface="Arial" charset="0"/>
              </a:rPr>
              <a:t> =&gt; sursa prime</a:t>
            </a:r>
            <a:r>
              <a:rPr lang="ro-RO" sz="2200">
                <a:latin typeface="Arial" charset="0"/>
              </a:rPr>
              <a:t>ş</a:t>
            </a:r>
            <a:r>
              <a:rPr lang="en-US" sz="2200">
                <a:latin typeface="Arial" charset="0"/>
              </a:rPr>
              <a:t>te eroarea ICMP</a:t>
            </a:r>
          </a:p>
          <a:p>
            <a:pPr marL="914400" lvl="2" indent="0" eaLnBrk="1" hangingPunct="1">
              <a:buFontTx/>
              <a:buNone/>
            </a:pPr>
            <a:r>
              <a:rPr lang="en-US" sz="2200">
                <a:solidFill>
                  <a:srgbClr val="0000FF"/>
                </a:solidFill>
                <a:latin typeface="Arial" charset="0"/>
              </a:rPr>
              <a:t>Destination Unreachable</a:t>
            </a:r>
            <a:r>
              <a:rPr lang="en-US" sz="2200">
                <a:latin typeface="Arial" charset="0"/>
              </a:rPr>
              <a:t> </a:t>
            </a:r>
          </a:p>
          <a:p>
            <a:pPr marL="914400" lvl="2" indent="0" eaLnBrk="1" hangingPunct="1">
              <a:buFontTx/>
              <a:buNone/>
            </a:pPr>
            <a:r>
              <a:rPr lang="en-US" sz="2200">
                <a:latin typeface="Arial" charset="0"/>
              </a:rPr>
              <a:t>cu </a:t>
            </a:r>
            <a:r>
              <a:rPr lang="en-US" sz="2200">
                <a:solidFill>
                  <a:srgbClr val="0000FF"/>
                </a:solidFill>
                <a:latin typeface="Arial" charset="0"/>
              </a:rPr>
              <a:t>Fragmentation Needed and Don't Fragment was Set</a:t>
            </a:r>
            <a:r>
              <a:rPr lang="en-US" sz="2200">
                <a:latin typeface="Arial" charset="0"/>
              </a:rPr>
              <a:t> </a:t>
            </a:r>
          </a:p>
          <a:p>
            <a:pPr lvl="1" eaLnBrk="1" hangingPunct="1"/>
            <a:r>
              <a:rPr lang="en-US" sz="2200">
                <a:latin typeface="Arial" charset="0"/>
              </a:rPr>
              <a:t>Sursa trimite probe mai scurte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0198471-C7AA-0046-998E-D777D9636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sz="2800">
                <a:latin typeface="Arial" charset="0"/>
              </a:rPr>
              <a:t>Dirijarea - clasificare</a:t>
            </a:r>
            <a:endParaRPr lang="en-US" sz="2800">
              <a:latin typeface="Arial" charset="0"/>
            </a:endParaRPr>
          </a:p>
        </p:txBody>
      </p:sp>
      <p:sp>
        <p:nvSpPr>
          <p:cNvPr id="56322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11125" y="1219200"/>
            <a:ext cx="4341813" cy="5181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Fără tabele de dirijare</a:t>
            </a:r>
          </a:p>
          <a:p>
            <a:pPr lvl="1" eaLnBrk="1" hangingPunct="1">
              <a:spcBef>
                <a:spcPct val="0"/>
              </a:spcBef>
            </a:pPr>
            <a:r>
              <a:rPr lang="ro-RO">
                <a:latin typeface="Arial" charset="0"/>
              </a:rPr>
              <a:t>inundarea</a:t>
            </a:r>
          </a:p>
          <a:p>
            <a:pPr lvl="1" eaLnBrk="1" hangingPunct="1">
              <a:spcBef>
                <a:spcPct val="0"/>
              </a:spcBef>
            </a:pPr>
            <a:r>
              <a:rPr lang="ro-RO">
                <a:latin typeface="Arial" charset="0"/>
              </a:rPr>
              <a:t>hot potato</a:t>
            </a:r>
          </a:p>
          <a:p>
            <a:pPr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Cu tabele de dirijare – criterii diverse</a:t>
            </a:r>
          </a:p>
          <a:p>
            <a:pPr lvl="1" eaLnBrk="1" hangingPunct="1">
              <a:spcBef>
                <a:spcPct val="0"/>
              </a:spcBef>
            </a:pPr>
            <a:r>
              <a:rPr lang="en-US">
                <a:solidFill>
                  <a:srgbClr val="0066FF"/>
                </a:solidFill>
                <a:latin typeface="Arial" charset="0"/>
              </a:rPr>
              <a:t>adaptarea la condi</a:t>
            </a:r>
            <a:r>
              <a:rPr lang="ro-RO">
                <a:solidFill>
                  <a:srgbClr val="0066FF"/>
                </a:solidFill>
                <a:latin typeface="Arial" charset="0"/>
              </a:rPr>
              <a:t>ţ</a:t>
            </a:r>
            <a:r>
              <a:rPr lang="en-US">
                <a:solidFill>
                  <a:srgbClr val="0066FF"/>
                </a:solidFill>
                <a:latin typeface="Arial" charset="0"/>
              </a:rPr>
              <a:t>iile de trafic </a:t>
            </a:r>
            <a:endParaRPr lang="ro-RO">
              <a:solidFill>
                <a:srgbClr val="0066FF"/>
              </a:solidFill>
              <a:latin typeface="Arial" charset="0"/>
            </a:endParaRP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statică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dinamică</a:t>
            </a:r>
          </a:p>
          <a:p>
            <a:pPr lvl="1" eaLnBrk="1" hangingPunct="1">
              <a:spcBef>
                <a:spcPct val="0"/>
              </a:spcBef>
            </a:pPr>
            <a:r>
              <a:rPr lang="ro-RO">
                <a:solidFill>
                  <a:srgbClr val="0066FF"/>
                </a:solidFill>
                <a:latin typeface="Arial" charset="0"/>
              </a:rPr>
              <a:t>locul unde se fac calculele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descentralizată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centralizată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distribuită</a:t>
            </a:r>
          </a:p>
        </p:txBody>
      </p:sp>
      <p:sp>
        <p:nvSpPr>
          <p:cNvPr id="56323" name="Content Placeholder 1"/>
          <p:cNvSpPr>
            <a:spLocks noGrp="1"/>
          </p:cNvSpPr>
          <p:nvPr>
            <p:ph sz="half" idx="2"/>
          </p:nvPr>
        </p:nvSpPr>
        <p:spPr>
          <a:xfrm>
            <a:off x="4721225" y="1219200"/>
            <a:ext cx="4341813" cy="5181600"/>
          </a:xfrm>
        </p:spPr>
        <p:txBody>
          <a:bodyPr/>
          <a:lstStyle/>
          <a:p>
            <a:pPr lvl="1" eaLnBrk="1" hangingPunct="1">
              <a:spcBef>
                <a:spcPct val="0"/>
              </a:spcBef>
            </a:pPr>
            <a:r>
              <a:rPr lang="ro-RO">
                <a:solidFill>
                  <a:srgbClr val="0066FF"/>
                </a:solidFill>
                <a:latin typeface="Arial" charset="0"/>
              </a:rPr>
              <a:t>criterii de dirijare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calea cea mai scurtă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întârzierea medie globală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folosirea eficientă a resurselor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echitabilitatea</a:t>
            </a:r>
          </a:p>
          <a:p>
            <a:pPr lvl="1" eaLnBrk="1" hangingPunct="1">
              <a:spcBef>
                <a:spcPct val="0"/>
              </a:spcBef>
            </a:pPr>
            <a:r>
              <a:rPr lang="ro-RO">
                <a:solidFill>
                  <a:srgbClr val="0066FF"/>
                </a:solidFill>
                <a:latin typeface="Arial" charset="0"/>
              </a:rPr>
              <a:t>informaţii schimbate între noduri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starea legăturii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vectorul distanţelor</a:t>
            </a:r>
          </a:p>
          <a:p>
            <a:pPr lvl="1" eaLnBrk="1" hangingPunct="1">
              <a:spcBef>
                <a:spcPct val="0"/>
              </a:spcBef>
            </a:pPr>
            <a:r>
              <a:rPr lang="ro-RO">
                <a:solidFill>
                  <a:srgbClr val="0066FF"/>
                </a:solidFill>
                <a:latin typeface="Arial" charset="0"/>
              </a:rPr>
              <a:t>tipul reţelei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uniformă</a:t>
            </a:r>
          </a:p>
          <a:p>
            <a:pPr lvl="2" eaLnBrk="1" hangingPunct="1">
              <a:spcBef>
                <a:spcPct val="0"/>
              </a:spcBef>
            </a:pPr>
            <a:r>
              <a:rPr lang="ro-RO" sz="2400">
                <a:latin typeface="Arial" charset="0"/>
              </a:rPr>
              <a:t>ierarhică</a:t>
            </a:r>
            <a:endParaRPr lang="en-US" sz="2400">
              <a:latin typeface="Arial" charset="0"/>
            </a:endParaRPr>
          </a:p>
          <a:p>
            <a:pPr>
              <a:spcBef>
                <a:spcPct val="0"/>
              </a:spcBef>
            </a:pPr>
            <a:endParaRPr lang="en-GB" sz="2400">
              <a:latin typeface="Arial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F4937-C12B-B647-887D-7392A5E6B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Vectorii distan</a:t>
            </a:r>
            <a:r>
              <a:rPr lang="ro-RO" sz="2800">
                <a:latin typeface="Arial" charset="0"/>
              </a:rPr>
              <a:t>ţ</a:t>
            </a:r>
            <a:r>
              <a:rPr lang="en-US" sz="2800">
                <a:latin typeface="Arial" charset="0"/>
              </a:rPr>
              <a:t>elor</a:t>
            </a:r>
          </a:p>
        </p:txBody>
      </p:sp>
      <p:pic>
        <p:nvPicPr>
          <p:cNvPr id="57346" name="Picture 4" descr="gra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713" y="1139825"/>
            <a:ext cx="3646487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381000" y="4213225"/>
            <a:ext cx="83058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200"/>
              <a:t>Urm</a:t>
            </a:r>
            <a:r>
              <a:rPr lang="ro-RO" sz="2200"/>
              <a:t>ă</a:t>
            </a:r>
            <a:r>
              <a:rPr lang="en-US" sz="2200"/>
              <a:t>torii vectori au fost primi</a:t>
            </a:r>
            <a:r>
              <a:rPr lang="ro-RO" sz="2200"/>
              <a:t>ţ</a:t>
            </a:r>
            <a:r>
              <a:rPr lang="en-US" sz="2200"/>
              <a:t>i de nodul </a:t>
            </a:r>
            <a:r>
              <a:rPr lang="en-US" sz="2200">
                <a:solidFill>
                  <a:srgbClr val="FF0000"/>
                </a:solidFill>
              </a:rPr>
              <a:t>C</a:t>
            </a:r>
            <a:r>
              <a:rPr lang="en-US" sz="2200"/>
              <a:t> (lista include distan</a:t>
            </a:r>
            <a:r>
              <a:rPr lang="ro-RO" sz="2200"/>
              <a:t>ţ</a:t>
            </a:r>
            <a:r>
              <a:rPr lang="en-US" sz="2200"/>
              <a:t>ele de la B, D, E la nodurile A, B, C, D, E, F, </a:t>
            </a:r>
            <a:r>
              <a:rPr lang="ro-RO" sz="2200"/>
              <a:t>î</a:t>
            </a:r>
            <a:r>
              <a:rPr lang="en-US" sz="2200"/>
              <a:t>n aceast</a:t>
            </a:r>
            <a:r>
              <a:rPr lang="ro-RO" sz="2200"/>
              <a:t>ă</a:t>
            </a:r>
            <a:r>
              <a:rPr lang="en-US" sz="2200"/>
              <a:t> ordine): </a:t>
            </a:r>
          </a:p>
          <a:p>
            <a:endParaRPr lang="en-US" sz="2200"/>
          </a:p>
          <a:p>
            <a:pPr lvl="1"/>
            <a:r>
              <a:rPr lang="en-US" sz="2200"/>
              <a:t>De la B: (5, 0, 8, 12, 6, 2); </a:t>
            </a:r>
          </a:p>
          <a:p>
            <a:pPr lvl="1"/>
            <a:r>
              <a:rPr lang="en-US" sz="2200"/>
              <a:t>De la D: (16, 12, 6, 0, 9, 10);</a:t>
            </a:r>
          </a:p>
          <a:p>
            <a:pPr lvl="1"/>
            <a:r>
              <a:rPr lang="en-US" sz="2200"/>
              <a:t>De la E: (7, 6, 3, 9, 0, 4). </a:t>
            </a:r>
          </a:p>
        </p:txBody>
      </p:sp>
      <p:sp>
        <p:nvSpPr>
          <p:cNvPr id="24581" name="Text Box 6"/>
          <p:cNvSpPr txBox="1">
            <a:spLocks noChangeArrowheads="1"/>
          </p:cNvSpPr>
          <p:nvPr/>
        </p:nvSpPr>
        <p:spPr bwMode="auto">
          <a:xfrm>
            <a:off x="495300" y="1754188"/>
            <a:ext cx="4005263" cy="195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2200" dirty="0" err="1">
                <a:solidFill>
                  <a:srgbClr val="0000FF"/>
                </a:solidFill>
                <a:cs typeface="+mn-cs"/>
              </a:rPr>
              <a:t>Algoritm</a:t>
            </a:r>
            <a:r>
              <a:rPr lang="en-US" sz="2200" dirty="0">
                <a:solidFill>
                  <a:srgbClr val="0000FF"/>
                </a:solidFill>
                <a:cs typeface="+mn-cs"/>
              </a:rPr>
              <a:t> </a:t>
            </a:r>
            <a:r>
              <a:rPr lang="en-US" sz="2200" dirty="0" err="1">
                <a:solidFill>
                  <a:srgbClr val="0000FF"/>
                </a:solidFill>
                <a:cs typeface="+mn-cs"/>
              </a:rPr>
              <a:t>distribuit</a:t>
            </a:r>
            <a:r>
              <a:rPr lang="en-US" sz="2200" dirty="0">
                <a:solidFill>
                  <a:srgbClr val="0000FF"/>
                </a:solidFill>
                <a:cs typeface="+mn-cs"/>
              </a:rPr>
              <a:t> !</a:t>
            </a:r>
          </a:p>
          <a:p>
            <a:pPr>
              <a:spcBef>
                <a:spcPct val="50000"/>
              </a:spcBef>
              <a:defRPr/>
            </a:pPr>
            <a:r>
              <a:rPr lang="en-US" sz="2200" dirty="0" err="1">
                <a:cs typeface="+mn-cs"/>
              </a:rPr>
              <a:t>Fiecare</a:t>
            </a:r>
            <a:r>
              <a:rPr lang="en-US" sz="2200" dirty="0">
                <a:cs typeface="+mn-cs"/>
              </a:rPr>
              <a:t> nod </a:t>
            </a:r>
            <a:r>
              <a:rPr lang="en-US" sz="2200" dirty="0" err="1">
                <a:cs typeface="+mn-cs"/>
              </a:rPr>
              <a:t>trimite</a:t>
            </a:r>
            <a:r>
              <a:rPr lang="en-US" sz="2200" dirty="0">
                <a:cs typeface="+mn-cs"/>
              </a:rPr>
              <a:t> periodic </a:t>
            </a:r>
            <a:r>
              <a:rPr lang="en-US" sz="2200" dirty="0" err="1">
                <a:cs typeface="+mn-cs"/>
              </a:rPr>
              <a:t>vecinilor</a:t>
            </a:r>
            <a:r>
              <a:rPr lang="en-US" sz="2200" dirty="0">
                <a:cs typeface="+mn-cs"/>
              </a:rPr>
              <a:t> </a:t>
            </a:r>
            <a:r>
              <a:rPr lang="en-US" sz="2200" dirty="0" err="1">
                <a:cs typeface="+mn-cs"/>
              </a:rPr>
              <a:t>sai</a:t>
            </a:r>
            <a:r>
              <a:rPr lang="en-US" sz="2200" dirty="0">
                <a:cs typeface="+mn-cs"/>
              </a:rPr>
              <a:t> o </a:t>
            </a:r>
            <a:r>
              <a:rPr lang="en-US" sz="2200" dirty="0" err="1">
                <a:cs typeface="+mn-cs"/>
              </a:rPr>
              <a:t>lista</a:t>
            </a:r>
            <a:r>
              <a:rPr lang="en-US" sz="2200" dirty="0">
                <a:cs typeface="+mn-cs"/>
              </a:rPr>
              <a:t> cu </a:t>
            </a:r>
            <a:r>
              <a:rPr lang="en-US" sz="2200" dirty="0" err="1">
                <a:cs typeface="+mn-cs"/>
              </a:rPr>
              <a:t>distantele</a:t>
            </a:r>
            <a:r>
              <a:rPr lang="en-US" sz="2200" dirty="0">
                <a:cs typeface="+mn-cs"/>
              </a:rPr>
              <a:t> de la el la </a:t>
            </a:r>
            <a:r>
              <a:rPr lang="en-US" sz="2200" dirty="0" err="1">
                <a:cs typeface="+mn-cs"/>
              </a:rPr>
              <a:t>celelalte</a:t>
            </a:r>
            <a:r>
              <a:rPr lang="en-US" sz="2200" dirty="0">
                <a:cs typeface="+mn-cs"/>
              </a:rPr>
              <a:t> </a:t>
            </a:r>
            <a:r>
              <a:rPr lang="en-US" sz="2200" dirty="0" err="1">
                <a:cs typeface="+mn-cs"/>
              </a:rPr>
              <a:t>noduri</a:t>
            </a:r>
            <a:r>
              <a:rPr lang="en-US" sz="2200" dirty="0">
                <a:cs typeface="+mn-cs"/>
              </a:rPr>
              <a:t>.</a:t>
            </a:r>
          </a:p>
        </p:txBody>
      </p:sp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>
            <a:off x="6200775" y="1435100"/>
            <a:ext cx="1090613" cy="0"/>
          </a:xfrm>
          <a:prstGeom prst="straightConnector1">
            <a:avLst/>
          </a:prstGeom>
          <a:noFill/>
          <a:ln w="28575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" name="Straight Arrow Connector 4"/>
          <p:cNvCxnSpPr>
            <a:cxnSpLocks noChangeShapeType="1"/>
          </p:cNvCxnSpPr>
          <p:nvPr/>
        </p:nvCxnSpPr>
        <p:spPr bwMode="auto">
          <a:xfrm flipH="1" flipV="1">
            <a:off x="7708900" y="1554163"/>
            <a:ext cx="449263" cy="701675"/>
          </a:xfrm>
          <a:prstGeom prst="straightConnector1">
            <a:avLst/>
          </a:prstGeom>
          <a:noFill/>
          <a:ln w="28575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 flipV="1">
            <a:off x="5842000" y="1598613"/>
            <a:ext cx="1538288" cy="1747837"/>
          </a:xfrm>
          <a:prstGeom prst="straightConnector1">
            <a:avLst/>
          </a:prstGeom>
          <a:noFill/>
          <a:ln w="28575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300828A-43D1-A547-999E-D1B582C1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936" name="Group 184"/>
          <p:cNvGraphicFramePr>
            <a:graphicFrameLocks noGrp="1"/>
          </p:cNvGraphicFramePr>
          <p:nvPr/>
        </p:nvGraphicFramePr>
        <p:xfrm>
          <a:off x="381000" y="457200"/>
          <a:ext cx="3582988" cy="2590800"/>
        </p:xfrm>
        <a:graphic>
          <a:graphicData uri="http://schemas.openxmlformats.org/drawingml/2006/table">
            <a:tbl>
              <a:tblPr/>
              <a:tblGrid>
                <a:gridCol w="189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5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35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De la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La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A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5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16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7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12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6 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8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6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3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12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9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6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9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F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2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 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4 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425" name="Group 673"/>
          <p:cNvGraphicFramePr>
            <a:graphicFrameLocks noGrp="1"/>
          </p:cNvGraphicFramePr>
          <p:nvPr/>
        </p:nvGraphicFramePr>
        <p:xfrm>
          <a:off x="304800" y="3657600"/>
          <a:ext cx="8458200" cy="2835274"/>
        </p:xfrm>
        <a:graphic>
          <a:graphicData uri="http://schemas.openxmlformats.org/drawingml/2006/table">
            <a:tbl>
              <a:tblPr/>
              <a:tblGrid>
                <a:gridCol w="291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8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9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9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231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Costurile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de la C      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Prin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  <a:sym typeface="Wingdings"/>
                        </a:rPr>
                        <a:t>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La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Wingdings"/>
                          <a:ea typeface="Wingdings"/>
                          <a:cs typeface="Wingdings"/>
                          <a:sym typeface="Wingdings"/>
                        </a:rPr>
                        <a:t>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Cost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Min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Pas urmator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A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5 + 6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16 + 3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7 + 5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11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 + 6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12 + 3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6 + 5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6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C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-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-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12 + 6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 + 3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9 + 5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3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D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6 + 6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9 + 3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0 + 5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5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E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F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2 + 6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10 + 3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4 + 5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8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itchFamily="34" charset="0"/>
                          <a:cs typeface="Times New Roman" pitchFamily="18" charset="0"/>
                        </a:rPr>
                        <a:t>B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T="45730" marB="4573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975225" y="1016000"/>
            <a:ext cx="36464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/>
              <a:t>In plus, int</a:t>
            </a:r>
            <a:r>
              <a:rPr lang="ro-RO" sz="2000"/>
              <a:t>â</a:t>
            </a:r>
            <a:r>
              <a:rPr lang="en-US" sz="2000"/>
              <a:t>rzierea </a:t>
            </a:r>
            <a:r>
              <a:rPr lang="en-US" sz="2000">
                <a:solidFill>
                  <a:srgbClr val="0000FF"/>
                </a:solidFill>
              </a:rPr>
              <a:t>m</a:t>
            </a:r>
            <a:r>
              <a:rPr lang="ro-RO" sz="2000">
                <a:solidFill>
                  <a:srgbClr val="0000FF"/>
                </a:solidFill>
              </a:rPr>
              <a:t>ă</a:t>
            </a:r>
            <a:r>
              <a:rPr lang="en-US" sz="2000">
                <a:solidFill>
                  <a:srgbClr val="0000FF"/>
                </a:solidFill>
              </a:rPr>
              <a:t>surat</a:t>
            </a:r>
            <a:r>
              <a:rPr lang="ro-RO" sz="2000">
                <a:solidFill>
                  <a:srgbClr val="0000FF"/>
                </a:solidFill>
              </a:rPr>
              <a:t>ă</a:t>
            </a:r>
            <a:r>
              <a:rPr lang="en-US" sz="2000">
                <a:solidFill>
                  <a:srgbClr val="0000FF"/>
                </a:solidFill>
              </a:rPr>
              <a:t> </a:t>
            </a:r>
            <a:r>
              <a:rPr lang="en-US" sz="2000"/>
              <a:t>de la </a:t>
            </a:r>
            <a:r>
              <a:rPr lang="en-US" sz="2000">
                <a:solidFill>
                  <a:srgbClr val="FF3300"/>
                </a:solidFill>
              </a:rPr>
              <a:t>C</a:t>
            </a:r>
            <a:r>
              <a:rPr lang="en-US" sz="2000"/>
              <a:t> la B, D si E este 6, 3  </a:t>
            </a:r>
            <a:r>
              <a:rPr lang="ro-RO" sz="2000"/>
              <a:t>ş</a:t>
            </a:r>
            <a:r>
              <a:rPr lang="en-US" sz="2000"/>
              <a:t>i 5 respectiv. </a:t>
            </a:r>
          </a:p>
          <a:p>
            <a:endParaRPr lang="en-GB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DA416-5043-F84A-BFDD-6F0AB14FB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" t="4579" r="23288" b="61813"/>
          <a:stretch>
            <a:fillRect/>
          </a:stretch>
        </p:blipFill>
        <p:spPr bwMode="auto">
          <a:xfrm>
            <a:off x="2130425" y="419100"/>
            <a:ext cx="6448425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5"/>
          <p:cNvSpPr>
            <a:spLocks noChangeArrowheads="1"/>
          </p:cNvSpPr>
          <p:nvPr/>
        </p:nvSpPr>
        <p:spPr bwMode="auto">
          <a:xfrm>
            <a:off x="196850" y="1728788"/>
            <a:ext cx="22098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Modelul  Internetului</a:t>
            </a:r>
            <a:r>
              <a:rPr lang="en-US" sz="2400">
                <a:solidFill>
                  <a:schemeClr val="accent2"/>
                </a:solidFill>
              </a:rPr>
              <a:t> </a:t>
            </a:r>
          </a:p>
        </p:txBody>
      </p:sp>
      <p:graphicFrame>
        <p:nvGraphicFramePr>
          <p:cNvPr id="22531" name="Object 2"/>
          <p:cNvGraphicFramePr>
            <a:graphicFrameLocks noGrp="1" noChangeAspect="1"/>
          </p:cNvGraphicFramePr>
          <p:nvPr>
            <p:ph/>
          </p:nvPr>
        </p:nvGraphicFramePr>
        <p:xfrm>
          <a:off x="2622550" y="3421063"/>
          <a:ext cx="5670550" cy="325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1" name="Bitmap Image" r:id="rId4" imgW="3866667" imgH="2219635" progId="Paint.Picture">
                  <p:embed/>
                </p:oleObj>
              </mc:Choice>
              <mc:Fallback>
                <p:oleObj name="Bitmap Image" r:id="rId4" imgW="3866667" imgH="2219635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2550" y="3421063"/>
                        <a:ext cx="5670550" cy="325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8" name="Rectangle 8"/>
          <p:cNvSpPr>
            <a:spLocks noChangeArrowheads="1"/>
          </p:cNvSpPr>
          <p:nvPr/>
        </p:nvSpPr>
        <p:spPr bwMode="auto">
          <a:xfrm>
            <a:off x="395288" y="4524375"/>
            <a:ext cx="2362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just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lang="en-US" sz="2400" b="1" dirty="0" err="1">
                <a:solidFill>
                  <a:schemeClr val="accent2"/>
                </a:solidFill>
                <a:latin typeface="+mn-lt"/>
              </a:rPr>
              <a:t>Nivelele</a:t>
            </a:r>
            <a:endParaRPr lang="en-US" sz="2400" b="1" dirty="0">
              <a:solidFill>
                <a:schemeClr val="accent2"/>
              </a:solidFill>
              <a:latin typeface="+mn-lt"/>
            </a:endParaRPr>
          </a:p>
          <a:p>
            <a:pPr algn="just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lang="en-US" sz="2400" b="1" dirty="0" err="1">
                <a:solidFill>
                  <a:schemeClr val="accent2"/>
                </a:solidFill>
                <a:latin typeface="+mn-lt"/>
              </a:rPr>
              <a:t>străbătute</a:t>
            </a:r>
            <a:r>
              <a:rPr lang="en-US" sz="2400" b="1" dirty="0">
                <a:solidFill>
                  <a:schemeClr val="accent2"/>
                </a:solidFill>
                <a:latin typeface="+mn-lt"/>
              </a:rPr>
              <a:t> de </a:t>
            </a:r>
          </a:p>
          <a:p>
            <a:pPr algn="just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  <a:defRPr/>
            </a:pPr>
            <a:r>
              <a:rPr lang="en-US" sz="2400" b="1" dirty="0" err="1">
                <a:solidFill>
                  <a:schemeClr val="accent2"/>
                </a:solidFill>
                <a:latin typeface="+mn-lt"/>
              </a:rPr>
              <a:t>pachete</a:t>
            </a:r>
            <a:endParaRPr lang="en-US" sz="2400" b="1" dirty="0">
              <a:solidFill>
                <a:schemeClr val="accent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 charset="0"/>
              </a:rPr>
              <a:t>Problema num</a:t>
            </a:r>
            <a:r>
              <a:rPr lang="ro-RO" sz="2800">
                <a:latin typeface="Arial" charset="0"/>
              </a:rPr>
              <a:t>ărării la infinit</a:t>
            </a:r>
            <a:endParaRPr lang="en-GB" sz="2800">
              <a:latin typeface="Arial" charset="0"/>
            </a:endParaRPr>
          </a:p>
        </p:txBody>
      </p:sp>
      <p:sp>
        <p:nvSpPr>
          <p:cNvPr id="94210" name="Content Placeholder 8"/>
          <p:cNvSpPr>
            <a:spLocks noGrp="1"/>
          </p:cNvSpPr>
          <p:nvPr>
            <p:ph idx="1"/>
          </p:nvPr>
        </p:nvSpPr>
        <p:spPr>
          <a:xfrm>
            <a:off x="381000" y="3362325"/>
            <a:ext cx="8597900" cy="3122613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sz="2400">
                <a:solidFill>
                  <a:srgbClr val="0000FF"/>
                </a:solidFill>
                <a:latin typeface="Arial" charset="0"/>
              </a:rPr>
              <a:t>De la	A   B   C   D   E   F   G	cost 1</a:t>
            </a:r>
            <a:r>
              <a:rPr lang="en-GB" sz="2400">
                <a:latin typeface="Arial" charset="0"/>
              </a:rPr>
              <a:t> pentru orice legatura</a:t>
            </a:r>
            <a:endParaRPr lang="en-GB" sz="2400">
              <a:solidFill>
                <a:srgbClr val="0000FF"/>
              </a:solidFill>
              <a:latin typeface="Arial" charset="0"/>
            </a:endParaRPr>
          </a:p>
          <a:p>
            <a:pPr marL="0" indent="0">
              <a:buFontTx/>
              <a:buNone/>
            </a:pPr>
            <a:r>
              <a:rPr lang="en-GB" sz="2400">
                <a:latin typeface="Arial" charset="0"/>
              </a:rPr>
              <a:t>	1    2   2   3    0   2    3 	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distante </a:t>
            </a:r>
            <a:r>
              <a:rPr lang="en-GB" sz="2400">
                <a:latin typeface="Arial" charset="0"/>
              </a:rPr>
              <a:t>initiale la E</a:t>
            </a:r>
          </a:p>
          <a:p>
            <a:pPr marL="0" indent="0">
              <a:buFontTx/>
              <a:buNone/>
            </a:pPr>
            <a:r>
              <a:rPr lang="en-GB" sz="2400">
                <a:latin typeface="Arial" charset="0"/>
              </a:rPr>
              <a:t>	</a:t>
            </a:r>
            <a:r>
              <a:rPr lang="en-GB" sz="2400" b="1">
                <a:solidFill>
                  <a:srgbClr val="FF3300"/>
                </a:solidFill>
                <a:latin typeface="Arial" charset="0"/>
              </a:rPr>
              <a:t>∞    2   2</a:t>
            </a:r>
            <a:r>
              <a:rPr lang="en-GB" sz="2400">
                <a:latin typeface="Arial" charset="0"/>
              </a:rPr>
              <a:t>  3    0   2    3        </a:t>
            </a:r>
            <a:r>
              <a:rPr lang="en-GB" sz="2400" b="1">
                <a:solidFill>
                  <a:srgbClr val="FF3300"/>
                </a:solidFill>
                <a:latin typeface="Arial" charset="0"/>
              </a:rPr>
              <a:t> </a:t>
            </a:r>
            <a:r>
              <a:rPr lang="en-GB" sz="2400">
                <a:latin typeface="Arial" charset="0"/>
              </a:rPr>
              <a:t>legatura A – E cade</a:t>
            </a:r>
          </a:p>
          <a:p>
            <a:pPr marL="0" indent="0">
              <a:buFontTx/>
              <a:buNone/>
            </a:pPr>
            <a:r>
              <a:rPr lang="en-GB" sz="2400">
                <a:latin typeface="Arial" charset="0"/>
              </a:rPr>
              <a:t>	distantele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catre E</a:t>
            </a:r>
            <a:r>
              <a:rPr lang="en-GB" sz="2400">
                <a:latin typeface="Arial" charset="0"/>
              </a:rPr>
              <a:t> anuntate de: </a:t>
            </a:r>
            <a:r>
              <a:rPr lang="en-GB" sz="2400" b="1">
                <a:solidFill>
                  <a:srgbClr val="0000FF"/>
                </a:solidFill>
                <a:latin typeface="Arial" charset="0"/>
              </a:rPr>
              <a:t>A = ∞, B = 2, C = 2</a:t>
            </a:r>
          </a:p>
          <a:p>
            <a:pPr marL="0" indent="0">
              <a:buFontTx/>
              <a:buNone/>
            </a:pPr>
            <a:r>
              <a:rPr lang="en-GB" sz="2400">
                <a:latin typeface="Arial" charset="0"/>
              </a:rPr>
              <a:t>In functie de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ordinea evenimentelor</a:t>
            </a:r>
            <a:r>
              <a:rPr lang="en-GB" sz="2400">
                <a:latin typeface="Arial" charset="0"/>
              </a:rPr>
              <a:t>, se pot face modificarile:</a:t>
            </a:r>
          </a:p>
          <a:p>
            <a:pPr marL="0" indent="0">
              <a:buFontTx/>
              <a:buNone/>
            </a:pPr>
            <a:r>
              <a:rPr lang="en-GB" sz="2400">
                <a:latin typeface="Arial" charset="0"/>
              </a:rPr>
              <a:t>	</a:t>
            </a:r>
            <a:r>
              <a:rPr lang="en-GB" sz="2400" b="1">
                <a:solidFill>
                  <a:srgbClr val="FF3300"/>
                </a:solidFill>
                <a:latin typeface="Arial" charset="0"/>
              </a:rPr>
              <a:t>∞    3   2</a:t>
            </a:r>
            <a:r>
              <a:rPr lang="en-GB" sz="2400">
                <a:latin typeface="Arial" charset="0"/>
              </a:rPr>
              <a:t>  3    0   2    3 	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B alege</a:t>
            </a:r>
            <a:r>
              <a:rPr lang="en-GB" sz="2400">
                <a:latin typeface="Arial" charset="0"/>
              </a:rPr>
              <a:t> ruta prin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C, dist=3</a:t>
            </a:r>
            <a:r>
              <a:rPr lang="en-GB" sz="2400">
                <a:latin typeface="Aria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n-GB" sz="2400">
                <a:latin typeface="Arial" charset="0"/>
              </a:rPr>
              <a:t>					B anunta dist. 3 lui A</a:t>
            </a:r>
          </a:p>
        </p:txBody>
      </p:sp>
      <p:sp>
        <p:nvSpPr>
          <p:cNvPr id="5939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5939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992188"/>
            <a:ext cx="4341813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398" name="Straight Arrow Connector 2"/>
          <p:cNvCxnSpPr>
            <a:cxnSpLocks noChangeShapeType="1"/>
          </p:cNvCxnSpPr>
          <p:nvPr/>
        </p:nvCxnSpPr>
        <p:spPr bwMode="auto">
          <a:xfrm flipH="1">
            <a:off x="4541838" y="4064000"/>
            <a:ext cx="373062" cy="0"/>
          </a:xfrm>
          <a:prstGeom prst="straightConnector1">
            <a:avLst/>
          </a:prstGeom>
          <a:noFill/>
          <a:ln w="25400">
            <a:solidFill>
              <a:srgbClr val="FF33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 charset="0"/>
              </a:rPr>
              <a:t>Problema num</a:t>
            </a:r>
            <a:r>
              <a:rPr lang="ro-RO" sz="2800">
                <a:latin typeface="Arial" charset="0"/>
              </a:rPr>
              <a:t>ărării la infinit (2)</a:t>
            </a:r>
            <a:endParaRPr lang="en-GB" sz="2800">
              <a:latin typeface="Arial" charset="0"/>
            </a:endParaRPr>
          </a:p>
        </p:txBody>
      </p:sp>
      <p:sp>
        <p:nvSpPr>
          <p:cNvPr id="95234" name="Content Placeholder 8"/>
          <p:cNvSpPr>
            <a:spLocks noGrp="1"/>
          </p:cNvSpPr>
          <p:nvPr>
            <p:ph idx="1"/>
          </p:nvPr>
        </p:nvSpPr>
        <p:spPr>
          <a:xfrm>
            <a:off x="381000" y="3362325"/>
            <a:ext cx="8613775" cy="3152775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 sz="2400" dirty="0">
                <a:solidFill>
                  <a:srgbClr val="0000FF"/>
                </a:solidFill>
                <a:latin typeface="Arial" charset="0"/>
              </a:rPr>
              <a:t>De la	A   B   C   D   E   F   G</a:t>
            </a:r>
            <a:endParaRPr lang="en-GB" sz="2400" dirty="0">
              <a:latin typeface="Arial" charset="0"/>
            </a:endParaRPr>
          </a:p>
          <a:p>
            <a:pPr marL="0" indent="0">
              <a:buFontTx/>
              <a:buNone/>
            </a:pPr>
            <a:r>
              <a:rPr lang="en-GB" sz="2400" dirty="0">
                <a:latin typeface="Arial" charset="0"/>
              </a:rPr>
              <a:t>	</a:t>
            </a:r>
            <a:r>
              <a:rPr lang="en-GB" sz="2400" b="1" dirty="0">
                <a:solidFill>
                  <a:srgbClr val="FF3300"/>
                </a:solidFill>
                <a:latin typeface="Arial" charset="0"/>
              </a:rPr>
              <a:t>4    3   2</a:t>
            </a:r>
            <a:r>
              <a:rPr lang="en-GB" sz="2400" dirty="0">
                <a:latin typeface="Arial" charset="0"/>
              </a:rPr>
              <a:t>   3    0   2    3 	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A </a:t>
            </a:r>
            <a:r>
              <a:rPr lang="en-GB" sz="2400" dirty="0" err="1">
                <a:solidFill>
                  <a:srgbClr val="0000FF"/>
                </a:solidFill>
                <a:latin typeface="Arial" charset="0"/>
              </a:rPr>
              <a:t>alege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ruta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prin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B </a:t>
            </a:r>
            <a:r>
              <a:rPr lang="en-GB" sz="2400" dirty="0" err="1">
                <a:solidFill>
                  <a:srgbClr val="0000FF"/>
                </a:solidFill>
                <a:latin typeface="Arial" charset="0"/>
              </a:rPr>
              <a:t>dist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=4</a:t>
            </a:r>
          </a:p>
          <a:p>
            <a:pPr marL="0" indent="0">
              <a:buFontTx/>
              <a:buNone/>
            </a:pPr>
            <a:r>
              <a:rPr lang="en-GB" sz="2400" dirty="0">
                <a:latin typeface="Arial" charset="0"/>
              </a:rPr>
              <a:t>	              			A </a:t>
            </a:r>
            <a:r>
              <a:rPr lang="en-GB" sz="2400" dirty="0" err="1">
                <a:latin typeface="Arial" charset="0"/>
              </a:rPr>
              <a:t>anunta</a:t>
            </a:r>
            <a:r>
              <a:rPr lang="en-GB" sz="2400" dirty="0">
                <a:latin typeface="Arial" charset="0"/>
              </a:rPr>
              <a:t> dist. 4 </a:t>
            </a:r>
            <a:r>
              <a:rPr lang="en-GB" sz="2400" dirty="0" err="1">
                <a:latin typeface="Arial" charset="0"/>
              </a:rPr>
              <a:t>lui</a:t>
            </a:r>
            <a:r>
              <a:rPr lang="en-GB" sz="2400" dirty="0">
                <a:latin typeface="Arial" charset="0"/>
              </a:rPr>
              <a:t> C</a:t>
            </a:r>
          </a:p>
          <a:p>
            <a:pPr marL="0" indent="0">
              <a:buFontTx/>
              <a:buNone/>
            </a:pPr>
            <a:r>
              <a:rPr lang="en-GB" sz="2400" dirty="0">
                <a:latin typeface="Arial" charset="0"/>
              </a:rPr>
              <a:t>	</a:t>
            </a:r>
            <a:r>
              <a:rPr lang="en-GB" sz="2400" b="1" dirty="0">
                <a:solidFill>
                  <a:srgbClr val="FF3300"/>
                </a:solidFill>
                <a:latin typeface="Arial" charset="0"/>
              </a:rPr>
              <a:t>4    3   5</a:t>
            </a:r>
            <a:r>
              <a:rPr lang="en-GB" sz="2400" dirty="0">
                <a:latin typeface="Arial" charset="0"/>
              </a:rPr>
              <a:t>   3    0   2    3 	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C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recalculeaza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solidFill>
                  <a:srgbClr val="0000FF"/>
                </a:solidFill>
                <a:latin typeface="Arial" charset="0"/>
              </a:rPr>
              <a:t>dist</a:t>
            </a:r>
            <a:r>
              <a:rPr lang="en-GB" sz="2400" dirty="0">
                <a:solidFill>
                  <a:srgbClr val="0000FF"/>
                </a:solidFill>
                <a:latin typeface="Arial" charset="0"/>
              </a:rPr>
              <a:t>=5</a:t>
            </a:r>
          </a:p>
          <a:p>
            <a:pPr marL="0" indent="0">
              <a:buFontTx/>
              <a:buNone/>
            </a:pPr>
            <a:endParaRPr lang="en-GB" sz="2400" dirty="0">
              <a:latin typeface="Arial" charset="0"/>
            </a:endParaRPr>
          </a:p>
          <a:p>
            <a:pPr marL="0" indent="0">
              <a:buFontTx/>
              <a:buNone/>
            </a:pPr>
            <a:r>
              <a:rPr lang="en-GB" sz="2400" dirty="0" err="1">
                <a:latin typeface="Arial" charset="0"/>
              </a:rPr>
              <a:t>distantele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cresc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teoretic</a:t>
            </a:r>
            <a:r>
              <a:rPr lang="en-GB" sz="2400" dirty="0">
                <a:latin typeface="Arial" charset="0"/>
              </a:rPr>
              <a:t> la </a:t>
            </a:r>
            <a:r>
              <a:rPr lang="en-GB" sz="2400" dirty="0" err="1">
                <a:latin typeface="Arial" charset="0"/>
              </a:rPr>
              <a:t>infinit</a:t>
            </a:r>
            <a:r>
              <a:rPr lang="en-GB" sz="2400" dirty="0">
                <a:latin typeface="Arial" charset="0"/>
              </a:rPr>
              <a:t> </a:t>
            </a:r>
          </a:p>
          <a:p>
            <a:pPr marL="0" indent="0">
              <a:buFontTx/>
              <a:buNone/>
            </a:pPr>
            <a:r>
              <a:rPr lang="en-GB" sz="2400" dirty="0" err="1">
                <a:latin typeface="Arial" charset="0"/>
              </a:rPr>
              <a:t>practic</a:t>
            </a:r>
            <a:r>
              <a:rPr lang="en-GB" sz="2400" dirty="0">
                <a:latin typeface="Arial" charset="0"/>
              </a:rPr>
              <a:t>, se </a:t>
            </a:r>
            <a:r>
              <a:rPr lang="en-GB" sz="2400" dirty="0" err="1">
                <a:latin typeface="Arial" charset="0"/>
              </a:rPr>
              <a:t>poate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limita</a:t>
            </a:r>
            <a:r>
              <a:rPr lang="en-GB" sz="2400" dirty="0">
                <a:latin typeface="Arial" charset="0"/>
              </a:rPr>
              <a:t> la un </a:t>
            </a:r>
            <a:r>
              <a:rPr lang="en-GB" sz="2400" dirty="0" err="1">
                <a:latin typeface="Arial" charset="0"/>
              </a:rPr>
              <a:t>numar</a:t>
            </a:r>
            <a:r>
              <a:rPr lang="en-GB" sz="2400" dirty="0">
                <a:latin typeface="Arial" charset="0"/>
              </a:rPr>
              <a:t> &gt; </a:t>
            </a:r>
            <a:r>
              <a:rPr lang="en-GB" sz="2400" dirty="0" err="1">
                <a:latin typeface="Arial" charset="0"/>
              </a:rPr>
              <a:t>diametru</a:t>
            </a:r>
            <a:r>
              <a:rPr lang="en-GB" sz="2400" dirty="0">
                <a:latin typeface="Arial" charset="0"/>
              </a:rPr>
              <a:t> </a:t>
            </a:r>
            <a:r>
              <a:rPr lang="en-GB" sz="2400" dirty="0" err="1">
                <a:latin typeface="Arial" charset="0"/>
              </a:rPr>
              <a:t>graf</a:t>
            </a:r>
            <a:r>
              <a:rPr lang="en-GB" sz="2400" dirty="0">
                <a:latin typeface="Arial" charset="0"/>
              </a:rPr>
              <a:t> (ex. 16)</a:t>
            </a:r>
          </a:p>
          <a:p>
            <a:pPr marL="0" indent="0">
              <a:buFontTx/>
              <a:buNone/>
            </a:pPr>
            <a:endParaRPr lang="en-GB" sz="2400" dirty="0">
              <a:latin typeface="Arial" charset="0"/>
            </a:endParaRPr>
          </a:p>
          <a:p>
            <a:pPr marL="0" indent="0">
              <a:buFontTx/>
              <a:buNone/>
            </a:pPr>
            <a:endParaRPr lang="en-GB" sz="2400" dirty="0">
              <a:latin typeface="Arial" charset="0"/>
            </a:endParaRPr>
          </a:p>
        </p:txBody>
      </p:sp>
      <p:sp>
        <p:nvSpPr>
          <p:cNvPr id="6042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0421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992188"/>
            <a:ext cx="4341813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381000" y="352425"/>
            <a:ext cx="8382000" cy="487363"/>
          </a:xfrm>
        </p:spPr>
        <p:txBody>
          <a:bodyPr/>
          <a:lstStyle/>
          <a:p>
            <a:r>
              <a:rPr lang="en-US" sz="2800">
                <a:latin typeface="Arial" charset="0"/>
              </a:rPr>
              <a:t>Problema num</a:t>
            </a:r>
            <a:r>
              <a:rPr lang="ro-RO" sz="2800">
                <a:latin typeface="Arial" charset="0"/>
              </a:rPr>
              <a:t>ărării la infinit - solutii (3)</a:t>
            </a:r>
            <a:endParaRPr lang="en-GB" sz="2800">
              <a:latin typeface="Arial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61938" y="881063"/>
            <a:ext cx="8382000" cy="34671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GB" sz="2400" dirty="0">
                <a:solidFill>
                  <a:srgbClr val="0000FF"/>
                </a:solidFill>
              </a:rPr>
              <a:t>split horizon</a:t>
            </a:r>
            <a:r>
              <a:rPr lang="en-GB" sz="2400" dirty="0"/>
              <a:t>: </a:t>
            </a:r>
            <a:r>
              <a:rPr lang="en-GB" sz="2400" dirty="0" err="1"/>
              <a:t>noile</a:t>
            </a:r>
            <a:r>
              <a:rPr lang="en-GB" sz="2400" dirty="0"/>
              <a:t> </a:t>
            </a:r>
            <a:r>
              <a:rPr lang="en-GB" sz="2400" dirty="0" err="1"/>
              <a:t>distante</a:t>
            </a:r>
            <a:r>
              <a:rPr lang="en-GB" sz="2400" dirty="0"/>
              <a:t> nu se </a:t>
            </a:r>
            <a:r>
              <a:rPr lang="en-GB" sz="2400" dirty="0" err="1"/>
              <a:t>trimit</a:t>
            </a:r>
            <a:r>
              <a:rPr lang="en-GB" sz="2400" dirty="0"/>
              <a:t> </a:t>
            </a:r>
            <a:r>
              <a:rPr lang="en-GB" sz="2400" dirty="0" err="1"/>
              <a:t>vecinului</a:t>
            </a:r>
            <a:r>
              <a:rPr lang="en-GB" sz="2400" dirty="0"/>
              <a:t> </a:t>
            </a:r>
            <a:r>
              <a:rPr lang="en-GB" sz="2400" dirty="0" err="1"/>
              <a:t>prin</a:t>
            </a:r>
            <a:r>
              <a:rPr lang="en-GB" sz="2400" dirty="0"/>
              <a:t> care </a:t>
            </a:r>
            <a:r>
              <a:rPr lang="en-GB" sz="2400" dirty="0" err="1"/>
              <a:t>trec</a:t>
            </a:r>
            <a:r>
              <a:rPr lang="en-GB" sz="2400" dirty="0"/>
              <a:t> </a:t>
            </a:r>
            <a:r>
              <a:rPr lang="en-GB" sz="2400" dirty="0" err="1"/>
              <a:t>actualele</a:t>
            </a:r>
            <a:r>
              <a:rPr lang="en-GB" sz="2400" dirty="0"/>
              <a:t> </a:t>
            </a:r>
            <a:r>
              <a:rPr lang="en-GB" sz="2400" dirty="0" err="1"/>
              <a:t>rute</a:t>
            </a:r>
            <a:endParaRPr lang="en-GB" sz="2400" dirty="0"/>
          </a:p>
          <a:p>
            <a:pPr lvl="1">
              <a:defRPr/>
            </a:pPr>
            <a:r>
              <a:rPr lang="en-GB" sz="2400" dirty="0"/>
              <a:t>B are </a:t>
            </a:r>
            <a:r>
              <a:rPr lang="en-GB" sz="2400" dirty="0" err="1"/>
              <a:t>ruta</a:t>
            </a:r>
            <a:r>
              <a:rPr lang="en-GB" sz="2400" dirty="0"/>
              <a:t> de </a:t>
            </a:r>
            <a:r>
              <a:rPr lang="en-GB" sz="2400" dirty="0" err="1"/>
              <a:t>distanta</a:t>
            </a:r>
            <a:r>
              <a:rPr lang="en-GB" sz="2400" dirty="0"/>
              <a:t> 2 </a:t>
            </a:r>
            <a:r>
              <a:rPr lang="en-GB" sz="2400" dirty="0" err="1"/>
              <a:t>catre</a:t>
            </a:r>
            <a:r>
              <a:rPr lang="en-GB" sz="2400" dirty="0"/>
              <a:t> E </a:t>
            </a:r>
            <a:r>
              <a:rPr lang="en-GB" sz="2400" dirty="0" err="1"/>
              <a:t>prin</a:t>
            </a:r>
            <a:r>
              <a:rPr lang="en-GB" sz="2400" dirty="0"/>
              <a:t> A </a:t>
            </a:r>
          </a:p>
          <a:p>
            <a:pPr lvl="1">
              <a:defRPr/>
            </a:pPr>
            <a:r>
              <a:rPr lang="en-GB" sz="2400" dirty="0"/>
              <a:t>B nu include </a:t>
            </a:r>
            <a:r>
              <a:rPr lang="en-GB" sz="2400" dirty="0" err="1"/>
              <a:t>noua</a:t>
            </a:r>
            <a:r>
              <a:rPr lang="en-GB" sz="2400" dirty="0"/>
              <a:t> </a:t>
            </a:r>
            <a:r>
              <a:rPr lang="en-GB" sz="2400" dirty="0" err="1"/>
              <a:t>distanta</a:t>
            </a:r>
            <a:r>
              <a:rPr lang="en-GB" sz="2400" dirty="0"/>
              <a:t> </a:t>
            </a:r>
            <a:r>
              <a:rPr lang="en-GB" sz="2400" dirty="0" err="1"/>
              <a:t>catre</a:t>
            </a:r>
            <a:r>
              <a:rPr lang="en-GB" sz="2400" dirty="0"/>
              <a:t> E in </a:t>
            </a:r>
            <a:r>
              <a:rPr lang="en-GB" sz="2400" dirty="0" err="1"/>
              <a:t>actualizarea</a:t>
            </a:r>
            <a:r>
              <a:rPr lang="en-GB" sz="2400" dirty="0"/>
              <a:t> </a:t>
            </a:r>
            <a:r>
              <a:rPr lang="en-GB" sz="2400" dirty="0" err="1"/>
              <a:t>trimisa</a:t>
            </a:r>
            <a:r>
              <a:rPr lang="en-GB" sz="2400" dirty="0"/>
              <a:t> </a:t>
            </a:r>
            <a:r>
              <a:rPr lang="en-GB" sz="2400" dirty="0" err="1"/>
              <a:t>lui</a:t>
            </a:r>
            <a:r>
              <a:rPr lang="en-GB" sz="2400" dirty="0"/>
              <a:t> A</a:t>
            </a:r>
          </a:p>
          <a:p>
            <a:pPr marL="0" indent="0">
              <a:buFontTx/>
              <a:buNone/>
              <a:defRPr/>
            </a:pPr>
            <a:r>
              <a:rPr lang="en-GB" sz="2400" dirty="0">
                <a:solidFill>
                  <a:srgbClr val="0000FF"/>
                </a:solidFill>
              </a:rPr>
              <a:t>split horizon with poison reverse:</a:t>
            </a:r>
            <a:r>
              <a:rPr lang="en-GB" sz="2400" dirty="0"/>
              <a:t> </a:t>
            </a:r>
            <a:r>
              <a:rPr lang="en-GB" sz="2400" dirty="0" err="1"/>
              <a:t>trimite</a:t>
            </a:r>
            <a:r>
              <a:rPr lang="en-GB" sz="2400" dirty="0"/>
              <a:t> o </a:t>
            </a:r>
            <a:r>
              <a:rPr lang="en-GB" sz="2400" dirty="0" err="1"/>
              <a:t>valoare</a:t>
            </a:r>
            <a:r>
              <a:rPr lang="en-GB" sz="2400" dirty="0"/>
              <a:t> f. mare </a:t>
            </a:r>
          </a:p>
          <a:p>
            <a:pPr lvl="1" indent="-342900">
              <a:defRPr/>
            </a:pPr>
            <a:r>
              <a:rPr lang="en-GB" sz="2400" dirty="0"/>
              <a:t>B </a:t>
            </a:r>
            <a:r>
              <a:rPr lang="en-GB" sz="2400" dirty="0" err="1"/>
              <a:t>trimite</a:t>
            </a:r>
            <a:r>
              <a:rPr lang="en-GB" sz="2400" dirty="0"/>
              <a:t> </a:t>
            </a:r>
            <a:r>
              <a:rPr lang="en-GB" sz="2400" dirty="0" err="1"/>
              <a:t>distanta</a:t>
            </a:r>
            <a:r>
              <a:rPr lang="en-GB" sz="2400" dirty="0"/>
              <a:t> </a:t>
            </a:r>
            <a:r>
              <a:rPr lang="en-GB" sz="2400" b="1" dirty="0">
                <a:solidFill>
                  <a:srgbClr val="FF3300"/>
                </a:solidFill>
              </a:rPr>
              <a:t>∞</a:t>
            </a:r>
            <a:r>
              <a:rPr lang="en-GB" sz="2400" dirty="0"/>
              <a:t> </a:t>
            </a:r>
            <a:r>
              <a:rPr lang="en-GB" sz="2400" dirty="0" err="1"/>
              <a:t>catre</a:t>
            </a:r>
            <a:r>
              <a:rPr lang="en-GB" sz="2400" dirty="0"/>
              <a:t> A</a:t>
            </a:r>
          </a:p>
          <a:p>
            <a:pPr lvl="1" indent="-342900">
              <a:defRPr/>
            </a:pPr>
            <a:r>
              <a:rPr lang="en-GB" sz="2400" dirty="0"/>
              <a:t>A </a:t>
            </a:r>
            <a:r>
              <a:rPr lang="en-GB" sz="2400" dirty="0">
                <a:solidFill>
                  <a:srgbClr val="0000FF"/>
                </a:solidFill>
              </a:rPr>
              <a:t>nu </a:t>
            </a:r>
            <a:r>
              <a:rPr lang="en-GB" sz="2400" dirty="0" err="1">
                <a:solidFill>
                  <a:srgbClr val="0000FF"/>
                </a:solidFill>
              </a:rPr>
              <a:t>va</a:t>
            </a:r>
            <a:r>
              <a:rPr lang="en-GB" sz="2400" dirty="0">
                <a:solidFill>
                  <a:srgbClr val="0000FF"/>
                </a:solidFill>
              </a:rPr>
              <a:t> </a:t>
            </a:r>
            <a:r>
              <a:rPr lang="en-GB" sz="2400" dirty="0" err="1">
                <a:solidFill>
                  <a:srgbClr val="0000FF"/>
                </a:solidFill>
              </a:rPr>
              <a:t>mai</a:t>
            </a:r>
            <a:r>
              <a:rPr lang="en-GB" sz="2400" dirty="0">
                <a:solidFill>
                  <a:srgbClr val="0000FF"/>
                </a:solidFill>
              </a:rPr>
              <a:t> </a:t>
            </a:r>
            <a:r>
              <a:rPr lang="en-GB" sz="2400" dirty="0" err="1">
                <a:solidFill>
                  <a:srgbClr val="0000FF"/>
                </a:solidFill>
              </a:rPr>
              <a:t>alege</a:t>
            </a:r>
            <a:r>
              <a:rPr lang="en-GB" sz="2400" dirty="0"/>
              <a:t> o </a:t>
            </a:r>
            <a:r>
              <a:rPr lang="en-GB" sz="2400" dirty="0" err="1"/>
              <a:t>cale</a:t>
            </a:r>
            <a:r>
              <a:rPr lang="en-GB" sz="2400" dirty="0"/>
              <a:t> </a:t>
            </a:r>
            <a:r>
              <a:rPr lang="en-GB" sz="2400" dirty="0" err="1"/>
              <a:t>prin</a:t>
            </a:r>
            <a:r>
              <a:rPr lang="en-GB" sz="2400" dirty="0"/>
              <a:t> B</a:t>
            </a:r>
          </a:p>
          <a:p>
            <a:pPr marL="0" indent="0">
              <a:buFontTx/>
              <a:buNone/>
              <a:defRPr/>
            </a:pPr>
            <a:endParaRPr lang="en-GB" sz="2400" dirty="0"/>
          </a:p>
        </p:txBody>
      </p:sp>
      <p:sp>
        <p:nvSpPr>
          <p:cNvPr id="6144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1445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4368800"/>
            <a:ext cx="4027487" cy="2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8288" y="4273550"/>
            <a:ext cx="4557712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GB" sz="2400" dirty="0" err="1">
                <a:solidFill>
                  <a:srgbClr val="0000FF"/>
                </a:solidFill>
                <a:latin typeface="+mn-lt"/>
              </a:rPr>
              <a:t>Neajuns</a:t>
            </a:r>
            <a:r>
              <a:rPr lang="en-GB" sz="2400" dirty="0">
                <a:latin typeface="+mn-lt"/>
              </a:rPr>
              <a:t>: </a:t>
            </a:r>
            <a:r>
              <a:rPr lang="en-GB" sz="2400" dirty="0" err="1">
                <a:latin typeface="+mn-lt"/>
              </a:rPr>
              <a:t>solutiile</a:t>
            </a:r>
            <a:r>
              <a:rPr lang="en-GB" sz="2400" dirty="0">
                <a:latin typeface="+mn-lt"/>
              </a:rPr>
              <a:t> nu </a:t>
            </a:r>
            <a:r>
              <a:rPr lang="en-GB" sz="2400" dirty="0" err="1">
                <a:latin typeface="+mn-lt"/>
              </a:rPr>
              <a:t>functioneaza</a:t>
            </a:r>
            <a:r>
              <a:rPr lang="en-GB" sz="2400" dirty="0">
                <a:latin typeface="+mn-lt"/>
              </a:rPr>
              <a:t> in </a:t>
            </a:r>
            <a:r>
              <a:rPr lang="en-GB" sz="2400" dirty="0" err="1">
                <a:latin typeface="+mn-lt"/>
              </a:rPr>
              <a:t>toate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cazurile</a:t>
            </a:r>
            <a:endParaRPr lang="en-GB" sz="2400" dirty="0">
              <a:latin typeface="+mn-lt"/>
            </a:endParaRPr>
          </a:p>
          <a:p>
            <a:pPr marL="342900" indent="-342900">
              <a:buFont typeface="Arial"/>
              <a:buChar char="•"/>
              <a:defRPr/>
            </a:pPr>
            <a:r>
              <a:rPr lang="en-GB" sz="2400" dirty="0">
                <a:latin typeface="+mn-lt"/>
              </a:rPr>
              <a:t>de ex. </a:t>
            </a:r>
            <a:r>
              <a:rPr lang="en-GB" sz="2400" dirty="0" err="1">
                <a:latin typeface="+mn-lt"/>
              </a:rPr>
              <a:t>pentru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bucle</a:t>
            </a:r>
            <a:r>
              <a:rPr lang="en-GB" sz="2400" dirty="0">
                <a:latin typeface="+mn-lt"/>
              </a:rPr>
              <a:t> cu </a:t>
            </a:r>
            <a:r>
              <a:rPr lang="en-GB" sz="2400" dirty="0" err="1">
                <a:latin typeface="+mn-lt"/>
              </a:rPr>
              <a:t>mai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multe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err="1">
                <a:latin typeface="+mn-lt"/>
              </a:rPr>
              <a:t>noduri</a:t>
            </a:r>
            <a:endParaRPr lang="en-GB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sz="2800">
                <a:latin typeface="Arial" charset="0"/>
              </a:rPr>
              <a:t>RIP - Routing Information Protocol </a:t>
            </a:r>
            <a:endParaRPr lang="en-GB" sz="2800">
              <a:latin typeface="Arial" charset="0"/>
            </a:endParaRPr>
          </a:p>
        </p:txBody>
      </p:sp>
      <p:sp>
        <p:nvSpPr>
          <p:cNvPr id="62466" name="Content Placeholder 2"/>
          <p:cNvSpPr>
            <a:spLocks noGrp="1"/>
          </p:cNvSpPr>
          <p:nvPr>
            <p:ph idx="1"/>
          </p:nvPr>
        </p:nvSpPr>
        <p:spPr>
          <a:xfrm>
            <a:off x="381000" y="1076325"/>
            <a:ext cx="8382000" cy="2659063"/>
          </a:xfrm>
        </p:spPr>
        <p:txBody>
          <a:bodyPr/>
          <a:lstStyle/>
          <a:p>
            <a:r>
              <a:rPr lang="en-GB" sz="2400">
                <a:latin typeface="Arial" charset="0"/>
              </a:rPr>
              <a:t>fiecare legatura are cost 1</a:t>
            </a:r>
          </a:p>
          <a:p>
            <a:r>
              <a:rPr lang="en-GB" sz="2400">
                <a:latin typeface="Arial" charset="0"/>
              </a:rPr>
              <a:t>foloseste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distante </a:t>
            </a:r>
            <a:r>
              <a:rPr lang="en-GB" sz="2400">
                <a:latin typeface="Arial" charset="0"/>
              </a:rPr>
              <a:t>la retele (nu la noduri)</a:t>
            </a:r>
          </a:p>
          <a:p>
            <a:pPr lvl="1"/>
            <a:r>
              <a:rPr lang="en-GB" sz="2400">
                <a:latin typeface="Arial" charset="0"/>
              </a:rPr>
              <a:t>ruterul C are distanta 0 la reteaua 2 si 2 la reteaua 4</a:t>
            </a:r>
          </a:p>
          <a:p>
            <a:r>
              <a:rPr lang="en-GB" sz="2400">
                <a:latin typeface="Arial" charset="0"/>
              </a:rPr>
              <a:t>transmit vectorii distantelor la fiecare 30 secunde</a:t>
            </a:r>
          </a:p>
          <a:p>
            <a:r>
              <a:rPr lang="en-GB" sz="2400">
                <a:latin typeface="Arial" charset="0"/>
              </a:rPr>
              <a:t>distante maxime de 15 hop-uri (16 inseamna infinit)</a:t>
            </a:r>
          </a:p>
          <a:p>
            <a:pPr lvl="1"/>
            <a:r>
              <a:rPr lang="en-GB" sz="2400">
                <a:latin typeface="Arial" charset="0"/>
              </a:rPr>
              <a:t>rețele de mici dimensiuni</a:t>
            </a:r>
          </a:p>
        </p:txBody>
      </p:sp>
      <p:sp>
        <p:nvSpPr>
          <p:cNvPr id="6246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2469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3954463"/>
            <a:ext cx="33528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charset="0"/>
              </a:rPr>
              <a:t>Starea legaturii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4648200"/>
          </a:xfrm>
        </p:spPr>
        <p:txBody>
          <a:bodyPr/>
          <a:lstStyle/>
          <a:p>
            <a:r>
              <a:rPr lang="en-GB" sz="2400">
                <a:latin typeface="Arial" charset="0"/>
              </a:rPr>
              <a:t>Presupune ca fiecare nod poate gasi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legaturile </a:t>
            </a:r>
            <a:r>
              <a:rPr lang="en-GB" sz="2400">
                <a:latin typeface="Arial" charset="0"/>
              </a:rPr>
              <a:t>cu vecinii si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costul </a:t>
            </a:r>
            <a:r>
              <a:rPr lang="en-GB" sz="2400">
                <a:latin typeface="Arial" charset="0"/>
              </a:rPr>
              <a:t>fiecarei legaturi</a:t>
            </a:r>
          </a:p>
          <a:p>
            <a:r>
              <a:rPr lang="en-GB" sz="2400">
                <a:latin typeface="Arial" charset="0"/>
              </a:rPr>
              <a:t>Informatiile sunt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diseminate prin inundare</a:t>
            </a:r>
            <a:r>
              <a:rPr lang="en-GB" sz="2400">
                <a:latin typeface="Arial" charset="0"/>
              </a:rPr>
              <a:t> tuturor celorlalte noduri</a:t>
            </a:r>
          </a:p>
          <a:p>
            <a:pPr lvl="1"/>
            <a:r>
              <a:rPr lang="en-GB" sz="2400">
                <a:latin typeface="Arial" charset="0"/>
              </a:rPr>
              <a:t>LSP – Link State Packet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transmis prin inundare</a:t>
            </a:r>
            <a:r>
              <a:rPr lang="en-GB" sz="2400">
                <a:latin typeface="Arial" charset="0"/>
              </a:rPr>
              <a:t>; </a:t>
            </a:r>
          </a:p>
          <a:p>
            <a:pPr lvl="1"/>
            <a:r>
              <a:rPr lang="en-GB" sz="2400">
                <a:latin typeface="Arial" charset="0"/>
              </a:rPr>
              <a:t>Pachetul contine</a:t>
            </a:r>
          </a:p>
          <a:p>
            <a:pPr lvl="2"/>
            <a:r>
              <a:rPr lang="en-GB">
                <a:latin typeface="Arial" charset="0"/>
              </a:rPr>
              <a:t>Id-ul nodului care creaza pachetul</a:t>
            </a:r>
          </a:p>
          <a:p>
            <a:pPr lvl="2"/>
            <a:r>
              <a:rPr lang="en-GB">
                <a:latin typeface="Arial" charset="0"/>
              </a:rPr>
              <a:t>lista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nodurilor </a:t>
            </a:r>
            <a:r>
              <a:rPr lang="en-GB">
                <a:latin typeface="Arial" charset="0"/>
              </a:rPr>
              <a:t>conectate cu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costul </a:t>
            </a:r>
            <a:r>
              <a:rPr lang="en-GB">
                <a:latin typeface="Arial" charset="0"/>
              </a:rPr>
              <a:t>fiecarei legaturi</a:t>
            </a:r>
          </a:p>
          <a:p>
            <a:pPr lvl="2"/>
            <a:r>
              <a:rPr lang="en-GB">
                <a:latin typeface="Arial" charset="0"/>
              </a:rPr>
              <a:t>un numar de secventa</a:t>
            </a:r>
          </a:p>
          <a:p>
            <a:pPr lvl="2"/>
            <a:r>
              <a:rPr lang="en-GB">
                <a:latin typeface="Arial" charset="0"/>
              </a:rPr>
              <a:t>durata de viata a pachetului (numar)</a:t>
            </a:r>
          </a:p>
          <a:p>
            <a:r>
              <a:rPr lang="en-GB" sz="2400">
                <a:latin typeface="Arial" charset="0"/>
              </a:rPr>
              <a:t>Cu informatiile primite,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fiecare nod</a:t>
            </a:r>
            <a:r>
              <a:rPr lang="en-GB" sz="2400">
                <a:latin typeface="Arial" charset="0"/>
              </a:rPr>
              <a:t> va calcula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rutele cele mai scurte</a:t>
            </a:r>
            <a:r>
              <a:rPr lang="en-GB" sz="2400">
                <a:latin typeface="Arial" charset="0"/>
              </a:rPr>
              <a:t> catre celelalte noduri</a:t>
            </a:r>
          </a:p>
        </p:txBody>
      </p:sp>
      <p:sp>
        <p:nvSpPr>
          <p:cNvPr id="6349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5"/>
          <p:cNvSpPr>
            <a:spLocks noGrp="1"/>
          </p:cNvSpPr>
          <p:nvPr>
            <p:ph type="title"/>
          </p:nvPr>
        </p:nvSpPr>
        <p:spPr>
          <a:xfrm>
            <a:off x="381000" y="307975"/>
            <a:ext cx="8382000" cy="487363"/>
          </a:xfrm>
        </p:spPr>
        <p:txBody>
          <a:bodyPr/>
          <a:lstStyle/>
          <a:p>
            <a:r>
              <a:rPr lang="en-GB">
                <a:latin typeface="Arial" charset="0"/>
              </a:rPr>
              <a:t>Transmiterea prin inundare</a:t>
            </a:r>
          </a:p>
        </p:txBody>
      </p:sp>
      <p:sp>
        <p:nvSpPr>
          <p:cNvPr id="64514" name="Content Placeholder 1"/>
          <p:cNvSpPr>
            <a:spLocks noGrp="1"/>
          </p:cNvSpPr>
          <p:nvPr>
            <p:ph idx="1"/>
          </p:nvPr>
        </p:nvSpPr>
        <p:spPr>
          <a:xfrm>
            <a:off x="381000" y="4003675"/>
            <a:ext cx="8382000" cy="2501900"/>
          </a:xfrm>
        </p:spPr>
        <p:txBody>
          <a:bodyPr/>
          <a:lstStyle/>
          <a:p>
            <a:r>
              <a:rPr lang="en-GB">
                <a:solidFill>
                  <a:srgbClr val="0000FF"/>
                </a:solidFill>
                <a:latin typeface="Arial" charset="0"/>
              </a:rPr>
              <a:t>ID </a:t>
            </a:r>
            <a:r>
              <a:rPr lang="en-GB">
                <a:latin typeface="Arial" charset="0"/>
              </a:rPr>
              <a:t>si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 nr. secventa</a:t>
            </a:r>
            <a:r>
              <a:rPr lang="en-GB">
                <a:latin typeface="Arial" charset="0"/>
              </a:rPr>
              <a:t>: </a:t>
            </a:r>
          </a:p>
          <a:p>
            <a:pPr lvl="1"/>
            <a:r>
              <a:rPr lang="en-GB">
                <a:latin typeface="Arial" charset="0"/>
              </a:rPr>
              <a:t>nodul are o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copie a pachetului </a:t>
            </a:r>
            <a:r>
              <a:rPr lang="en-GB">
                <a:latin typeface="Arial" charset="0"/>
              </a:rPr>
              <a:t>sau pachetul este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vechi </a:t>
            </a:r>
            <a:r>
              <a:rPr lang="en-GB">
                <a:latin typeface="Arial" charset="0"/>
              </a:rPr>
              <a:t>-  ignorat; </a:t>
            </a:r>
          </a:p>
          <a:p>
            <a:pPr lvl="1"/>
            <a:r>
              <a:rPr lang="en-GB">
                <a:latin typeface="Arial" charset="0"/>
              </a:rPr>
              <a:t>pachet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nou </a:t>
            </a:r>
            <a:r>
              <a:rPr lang="en-GB">
                <a:latin typeface="Arial" charset="0"/>
              </a:rPr>
              <a:t>- memorat si retransmis vecinilor (mai putin vecinului de la care l-a primit)</a:t>
            </a:r>
          </a:p>
          <a:p>
            <a:r>
              <a:rPr lang="en-GB">
                <a:solidFill>
                  <a:srgbClr val="0000FF"/>
                </a:solidFill>
                <a:latin typeface="Arial" charset="0"/>
              </a:rPr>
              <a:t>durata de viata:</a:t>
            </a:r>
          </a:p>
          <a:p>
            <a:pPr lvl="1"/>
            <a:r>
              <a:rPr lang="en-GB">
                <a:solidFill>
                  <a:srgbClr val="0000FF"/>
                </a:solidFill>
                <a:latin typeface="Arial" charset="0"/>
              </a:rPr>
              <a:t>numar</a:t>
            </a:r>
            <a:r>
              <a:rPr lang="en-GB">
                <a:solidFill>
                  <a:srgbClr val="000000"/>
                </a:solidFill>
                <a:latin typeface="Arial" charset="0"/>
              </a:rPr>
              <a:t> decrementat la fiecare nod (hop) – asigura eliminare pachete vechi</a:t>
            </a:r>
          </a:p>
        </p:txBody>
      </p:sp>
      <p:sp>
        <p:nvSpPr>
          <p:cNvPr id="6451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pic>
        <p:nvPicPr>
          <p:cNvPr id="6451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3" y="862013"/>
            <a:ext cx="5453062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Algoritmul căii celei mai scurte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196850" y="1198563"/>
            <a:ext cx="8947150" cy="5262562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>
                <a:latin typeface="Arial" charset="0"/>
              </a:rPr>
              <a:t>Algoritmul lui Dijkstra</a:t>
            </a:r>
          </a:p>
          <a:p>
            <a:pPr eaLnBrk="1" hangingPunct="1">
              <a:buFontTx/>
              <a:buNone/>
            </a:pPr>
            <a:endParaRPr lang="en-US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>
                <a:latin typeface="Arial" charset="0"/>
              </a:rPr>
              <a:t>nnod   		</a:t>
            </a:r>
            <a:r>
              <a:rPr lang="ro-RO">
                <a:latin typeface="Arial" charset="0"/>
              </a:rPr>
              <a:t>numărul</a:t>
            </a:r>
            <a:r>
              <a:rPr lang="en-US">
                <a:latin typeface="Arial" charset="0"/>
              </a:rPr>
              <a:t> nodurilor re</a:t>
            </a:r>
            <a:r>
              <a:rPr lang="ro-RO">
                <a:latin typeface="Arial" charset="0"/>
              </a:rPr>
              <a:t>ţ</a:t>
            </a:r>
            <a:r>
              <a:rPr lang="en-US">
                <a:latin typeface="Arial" charset="0"/>
              </a:rPr>
              <a:t>elei;</a:t>
            </a:r>
          </a:p>
          <a:p>
            <a:pPr eaLnBrk="1" hangingPunct="1">
              <a:buFontTx/>
              <a:buNone/>
            </a:pPr>
            <a:r>
              <a:rPr lang="en-US">
                <a:latin typeface="Arial" charset="0"/>
              </a:rPr>
              <a:t>sursa  		nodul surs</a:t>
            </a:r>
            <a:r>
              <a:rPr lang="ro-RO">
                <a:latin typeface="Arial" charset="0"/>
              </a:rPr>
              <a:t>ă</a:t>
            </a:r>
            <a:r>
              <a:rPr lang="en-US">
                <a:latin typeface="Arial" charset="0"/>
              </a:rPr>
              <a:t>;</a:t>
            </a:r>
          </a:p>
          <a:p>
            <a:pPr eaLnBrk="1" hangingPunct="1">
              <a:buFontTx/>
              <a:buNone/>
            </a:pPr>
            <a:r>
              <a:rPr lang="en-US">
                <a:latin typeface="Arial" charset="0"/>
              </a:rPr>
              <a:t>l[i][j] 		costul legăturii (i,j), av</a:t>
            </a:r>
            <a:r>
              <a:rPr lang="ro-RO">
                <a:latin typeface="Arial" charset="0"/>
              </a:rPr>
              <a:t>â</a:t>
            </a:r>
            <a:r>
              <a:rPr lang="en-US">
                <a:latin typeface="Arial" charset="0"/>
              </a:rPr>
              <a:t>nd valorile</a:t>
            </a:r>
          </a:p>
          <a:p>
            <a:pPr lvl="1" eaLnBrk="1" hangingPunct="1">
              <a:buFontTx/>
              <a:buNone/>
            </a:pPr>
            <a:r>
              <a:rPr lang="en-US" sz="2200">
                <a:latin typeface="Arial" charset="0"/>
              </a:rPr>
              <a:t>          	 	0 dacă i = j;</a:t>
            </a:r>
          </a:p>
          <a:p>
            <a:pPr lvl="1" eaLnBrk="1" hangingPunct="1">
              <a:buFontTx/>
              <a:buNone/>
            </a:pPr>
            <a:r>
              <a:rPr lang="en-US" sz="2200">
                <a:latin typeface="Arial" charset="0"/>
              </a:rPr>
              <a:t>          	 	</a:t>
            </a:r>
            <a:r>
              <a:rPr lang="en-US" sz="2200">
                <a:solidFill>
                  <a:schemeClr val="accent2"/>
                </a:solidFill>
                <a:latin typeface="Arial" charset="0"/>
              </a:rPr>
              <a:t>lungmax</a:t>
            </a:r>
            <a:r>
              <a:rPr lang="en-US" sz="2200">
                <a:latin typeface="Arial" charset="0"/>
              </a:rPr>
              <a:t> dacă i </a:t>
            </a:r>
            <a:r>
              <a:rPr lang="ro-RO" sz="2200">
                <a:latin typeface="Arial" charset="0"/>
              </a:rPr>
              <a:t>ş</a:t>
            </a:r>
            <a:r>
              <a:rPr lang="en-US" sz="2200">
                <a:latin typeface="Arial" charset="0"/>
              </a:rPr>
              <a:t>i j nu s</a:t>
            </a:r>
            <a:r>
              <a:rPr lang="ro-RO" sz="2200">
                <a:latin typeface="Arial" charset="0"/>
              </a:rPr>
              <a:t>u</a:t>
            </a:r>
            <a:r>
              <a:rPr lang="en-US" sz="2200">
                <a:latin typeface="Arial" charset="0"/>
              </a:rPr>
              <a:t>nt adiacente;</a:t>
            </a:r>
          </a:p>
          <a:p>
            <a:pPr lvl="1" eaLnBrk="1" hangingPunct="1">
              <a:buFontTx/>
              <a:buNone/>
            </a:pPr>
            <a:r>
              <a:rPr lang="en-US" sz="2200">
                <a:latin typeface="Arial" charset="0"/>
              </a:rPr>
              <a:t>          	 	o valoare între 0 </a:t>
            </a:r>
            <a:r>
              <a:rPr lang="ro-RO" sz="2200">
                <a:latin typeface="Arial" charset="0"/>
              </a:rPr>
              <a:t>ş</a:t>
            </a:r>
            <a:r>
              <a:rPr lang="en-US" sz="2200">
                <a:latin typeface="Arial" charset="0"/>
              </a:rPr>
              <a:t>i </a:t>
            </a:r>
            <a:r>
              <a:rPr lang="en-US" sz="2200">
                <a:solidFill>
                  <a:schemeClr val="accent2"/>
                </a:solidFill>
                <a:latin typeface="Arial" charset="0"/>
              </a:rPr>
              <a:t>lungmax</a:t>
            </a:r>
            <a:r>
              <a:rPr lang="en-US" sz="2200">
                <a:latin typeface="Arial" charset="0"/>
              </a:rPr>
              <a:t> în celelalte cazuri;</a:t>
            </a:r>
          </a:p>
          <a:p>
            <a:pPr eaLnBrk="1" hangingPunct="1">
              <a:buFontTx/>
              <a:buNone/>
            </a:pPr>
            <a:r>
              <a:rPr lang="en-US">
                <a:latin typeface="Arial" charset="0"/>
              </a:rPr>
              <a:t>D[i]  		costul minim al legăturii de la sursă la i;</a:t>
            </a:r>
          </a:p>
          <a:p>
            <a:pPr eaLnBrk="1" hangingPunct="1">
              <a:buFontTx/>
              <a:buNone/>
            </a:pPr>
            <a:r>
              <a:rPr lang="en-US">
                <a:latin typeface="Arial" charset="0"/>
              </a:rPr>
              <a:t>S      		mul</a:t>
            </a:r>
            <a:r>
              <a:rPr lang="ro-RO">
                <a:latin typeface="Arial" charset="0"/>
              </a:rPr>
              <a:t>ţ</a:t>
            </a:r>
            <a:r>
              <a:rPr lang="en-US">
                <a:latin typeface="Arial" charset="0"/>
              </a:rPr>
              <a:t>imea nodurilor deja selectate;</a:t>
            </a:r>
          </a:p>
          <a:p>
            <a:pPr eaLnBrk="1" hangingPunct="1">
              <a:buFontTx/>
              <a:buNone/>
            </a:pPr>
            <a:r>
              <a:rPr lang="en-US">
                <a:solidFill>
                  <a:srgbClr val="FF0000"/>
                </a:solidFill>
                <a:latin typeface="Arial" charset="0"/>
              </a:rPr>
              <a:t>V     		tabloul de dirijare; </a:t>
            </a:r>
          </a:p>
          <a:p>
            <a:pPr eaLnBrk="1" hangingPunct="1">
              <a:buFontTx/>
              <a:buNone/>
            </a:pPr>
            <a:r>
              <a:rPr lang="en-US">
                <a:solidFill>
                  <a:srgbClr val="FF0000"/>
                </a:solidFill>
                <a:latin typeface="Arial" charset="0"/>
              </a:rPr>
              <a:t>			V[i] = vecinul prin care se transmit date de la 					nodul curent la nodul i.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DC49E2-AA18-A945-99D8-2422410D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358775"/>
            <a:ext cx="8763000" cy="6275388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void Dijkstra (int sursa)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{ int i, j, k;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for (i=1; i &lt;= nnod; i++)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	{ 	S[i] = 0;            		// nod neselectat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   	D[i] = l[sursa][i];  	// distantele minime de la sursa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   	</a:t>
            </a:r>
            <a:r>
              <a:rPr lang="en-US" sz="1800" b="1">
                <a:solidFill>
                  <a:srgbClr val="FF0000"/>
                </a:solidFill>
                <a:latin typeface="Arial" charset="0"/>
              </a:rPr>
              <a:t>if (D[i] &lt; lungmax)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solidFill>
                  <a:srgbClr val="FF0000"/>
                </a:solidFill>
                <a:latin typeface="Arial" charset="0"/>
              </a:rPr>
              <a:t>          		V[i] = i;        	// initializeaza vecinii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solidFill>
                  <a:srgbClr val="FF0000"/>
                </a:solidFill>
                <a:latin typeface="Arial" charset="0"/>
              </a:rPr>
              <a:t>         	else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solidFill>
                  <a:srgbClr val="FF0000"/>
                </a:solidFill>
                <a:latin typeface="Arial" charset="0"/>
              </a:rPr>
              <a:t>          		V[i] = 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S[sursa] = 1;         		// selecteaza nodul sursa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D[sursa] = 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br>
              <a:rPr lang="en-US" sz="1800" b="1">
                <a:latin typeface="Arial" charset="0"/>
              </a:rPr>
            </a:br>
            <a:r>
              <a:rPr lang="en-US" sz="1800" b="1">
                <a:latin typeface="Arial" charset="0"/>
              </a:rPr>
              <a:t>for ( i=1; i &lt; nnod; i++)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   {	gaseste nodul k neselectat cu D[k] minim;      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		S[k] = 1;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		for (j=1; j &lt;= nnod; j++)  		// recalculeaza distantele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  		if ((S[j] == 0) &amp;&amp; (D[k] + l[k][j] &lt; D[j]))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    			{ D[j] = D[k] + l[k][j];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      			  </a:t>
            </a:r>
            <a:r>
              <a:rPr lang="en-US" sz="1800" b="1">
                <a:solidFill>
                  <a:srgbClr val="FF0000"/>
                </a:solidFill>
                <a:latin typeface="Arial" charset="0"/>
              </a:rPr>
              <a:t>V[j] = V[k];       	// modifica tabela de dirijare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       			}                    		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  	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1800" b="1">
                <a:latin typeface="Arial" charset="0"/>
              </a:rPr>
              <a:t>}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B60DA96-BB95-7042-99F0-C60EBA145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3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36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3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3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3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53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36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36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36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536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536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36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536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Structura ierarhica a Internet-ului</a:t>
            </a:r>
            <a:endParaRPr lang="en-GB">
              <a:latin typeface="Arial" charset="0"/>
            </a:endParaRP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sz="2400">
                <a:latin typeface="Arial" charset="0"/>
              </a:rPr>
              <a:t>Internet-ul este partajat in mai multe domenii numite sisteme autonome </a:t>
            </a:r>
            <a:r>
              <a:rPr lang="en-GB" sz="2400">
                <a:solidFill>
                  <a:srgbClr val="0000FF"/>
                </a:solidFill>
                <a:latin typeface="Arial" charset="0"/>
              </a:rPr>
              <a:t>AS – Autonomous Systems</a:t>
            </a:r>
          </a:p>
          <a:p>
            <a:pPr lvl="1">
              <a:spcAft>
                <a:spcPts val="600"/>
              </a:spcAft>
            </a:pPr>
            <a:r>
              <a:rPr lang="en-GB">
                <a:solidFill>
                  <a:srgbClr val="0000FF"/>
                </a:solidFill>
                <a:latin typeface="Arial" charset="0"/>
              </a:rPr>
              <a:t>ASs sunt retele independente</a:t>
            </a:r>
            <a:r>
              <a:rPr lang="en-GB">
                <a:latin typeface="Arial" charset="0"/>
              </a:rPr>
              <a:t> operate de organizatii diferite</a:t>
            </a:r>
          </a:p>
          <a:p>
            <a:pPr>
              <a:spcAft>
                <a:spcPts val="600"/>
              </a:spcAft>
            </a:pPr>
            <a:r>
              <a:rPr lang="en-GB">
                <a:latin typeface="Arial" charset="0"/>
              </a:rPr>
              <a:t>Intr-un AS se foloseste acelasi algoritm de rutare “intra-domeniu”</a:t>
            </a:r>
          </a:p>
          <a:p>
            <a:pPr lvl="1">
              <a:spcAft>
                <a:spcPts val="600"/>
              </a:spcAft>
            </a:pPr>
            <a:r>
              <a:rPr lang="en-GB">
                <a:latin typeface="Arial" charset="0"/>
              </a:rPr>
              <a:t>denumit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interior gateway protocol</a:t>
            </a:r>
            <a:r>
              <a:rPr lang="en-GB">
                <a:latin typeface="Arial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GB">
                <a:latin typeface="Arial" charset="0"/>
              </a:rPr>
              <a:t>ex.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OSPF – Open Shortest Path First</a:t>
            </a:r>
          </a:p>
          <a:p>
            <a:pPr>
              <a:spcAft>
                <a:spcPts val="600"/>
              </a:spcAft>
            </a:pPr>
            <a:r>
              <a:rPr lang="en-GB" sz="2400">
                <a:latin typeface="Arial" charset="0"/>
              </a:rPr>
              <a:t>Rutarea intre AS-uri (intre domenii) foloseste, de asemenea, un protocol comun</a:t>
            </a:r>
          </a:p>
          <a:p>
            <a:pPr lvl="1">
              <a:spcAft>
                <a:spcPts val="600"/>
              </a:spcAft>
            </a:pPr>
            <a:r>
              <a:rPr lang="en-GB">
                <a:latin typeface="Arial" charset="0"/>
              </a:rPr>
              <a:t> denumit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exterior</a:t>
            </a:r>
            <a:r>
              <a:rPr lang="en-GB">
                <a:latin typeface="Arial" charset="0"/>
              </a:rPr>
              <a:t>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gateway protocol</a:t>
            </a:r>
            <a:r>
              <a:rPr lang="en-GB">
                <a:latin typeface="Arial" charset="0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GB">
                <a:latin typeface="Arial" charset="0"/>
              </a:rPr>
              <a:t>ex.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BGP – Border Gateway Protocol</a:t>
            </a:r>
            <a:r>
              <a:rPr lang="en-GB">
                <a:latin typeface="Arial" charset="0"/>
              </a:rPr>
              <a:t> (bazat pe RIP)</a:t>
            </a:r>
          </a:p>
        </p:txBody>
      </p:sp>
      <p:sp>
        <p:nvSpPr>
          <p:cNvPr id="67588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8382000" cy="487363"/>
          </a:xfrm>
        </p:spPr>
        <p:txBody>
          <a:bodyPr/>
          <a:lstStyle/>
          <a:p>
            <a:r>
              <a:rPr lang="en-US" sz="2800">
                <a:latin typeface="Arial" charset="0"/>
              </a:rPr>
              <a:t>Structura ierarhica AS</a:t>
            </a:r>
            <a:endParaRPr lang="en-GB" sz="2800">
              <a:latin typeface="Arial" charset="0"/>
            </a:endParaRPr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152400" y="838200"/>
            <a:ext cx="8902700" cy="34544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b="1">
                <a:latin typeface="Arial" charset="0"/>
              </a:rPr>
              <a:t>Fiecare AS </a:t>
            </a:r>
            <a:r>
              <a:rPr lang="en-US">
                <a:latin typeface="Arial" charset="0"/>
              </a:rPr>
              <a:t>este partitionat in mai multe </a:t>
            </a:r>
            <a:r>
              <a:rPr lang="en-US" b="1">
                <a:solidFill>
                  <a:srgbClr val="3366FF"/>
                </a:solidFill>
                <a:latin typeface="Arial" charset="0"/>
              </a:rPr>
              <a:t>zone (areas</a:t>
            </a:r>
            <a:r>
              <a:rPr lang="en-US">
                <a:solidFill>
                  <a:srgbClr val="3366FF"/>
                </a:solidFill>
                <a:latin typeface="Arial" charset="0"/>
              </a:rPr>
              <a:t>) </a:t>
            </a:r>
            <a:r>
              <a:rPr lang="en-US">
                <a:solidFill>
                  <a:schemeClr val="accent2"/>
                </a:solidFill>
                <a:latin typeface="Arial" charset="0"/>
              </a:rPr>
              <a:t>– </a:t>
            </a:r>
            <a:r>
              <a:rPr lang="en-US">
                <a:latin typeface="Arial" charset="0"/>
              </a:rPr>
              <a:t>fiecare zonă reprezentând un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grup de rețele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>
                <a:latin typeface="Arial" charset="0"/>
              </a:rPr>
              <a:t>zona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Z0</a:t>
            </a:r>
            <a:r>
              <a:rPr lang="en-US">
                <a:latin typeface="Arial" charset="0"/>
              </a:rPr>
              <a:t> – coloana vertebrală (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backbone</a:t>
            </a:r>
            <a:r>
              <a:rPr lang="en-US">
                <a:latin typeface="Arial" charset="0"/>
              </a:rPr>
              <a:t>)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>
                <a:latin typeface="Arial" charset="0"/>
              </a:rPr>
              <a:t>zone “</a:t>
            </a:r>
            <a:r>
              <a:rPr lang="en-US" altLang="ja-JP">
                <a:solidFill>
                  <a:srgbClr val="0000FF"/>
                </a:solidFill>
                <a:latin typeface="Arial" charset="0"/>
              </a:rPr>
              <a:t>stub</a:t>
            </a:r>
            <a:r>
              <a:rPr lang="en-US">
                <a:latin typeface="Arial" charset="0"/>
              </a:rPr>
              <a:t>”</a:t>
            </a:r>
            <a:r>
              <a:rPr lang="en-US" altLang="ja-JP">
                <a:latin typeface="Arial" charset="0"/>
              </a:rPr>
              <a:t> Z1, Z2 … – legate la </a:t>
            </a:r>
            <a:r>
              <a:rPr lang="en-US" altLang="ja-JP">
                <a:solidFill>
                  <a:srgbClr val="0000FF"/>
                </a:solidFill>
                <a:latin typeface="Arial" charset="0"/>
              </a:rPr>
              <a:t>backbone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>
                <a:solidFill>
                  <a:srgbClr val="0000FF"/>
                </a:solidFill>
                <a:latin typeface="Arial" charset="0"/>
              </a:rPr>
              <a:t>rutele </a:t>
            </a:r>
            <a:r>
              <a:rPr lang="en-US">
                <a:latin typeface="Arial" charset="0"/>
              </a:rPr>
              <a:t>intre noduri din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zone stub diferite</a:t>
            </a:r>
            <a:r>
              <a:rPr lang="en-US">
                <a:latin typeface="Arial" charset="0"/>
              </a:rPr>
              <a:t> trec prin zona Z0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</a:pPr>
            <a:r>
              <a:rPr lang="en-US">
                <a:latin typeface="Arial" charset="0"/>
              </a:rPr>
              <a:t>Ierarhizarea crește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scalabilitatea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>
                <a:latin typeface="Arial" charset="0"/>
              </a:rPr>
              <a:t>un ruter dintr-un AS nu trebuie sa stie cum se ajunge la fiecare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retea </a:t>
            </a:r>
            <a:r>
              <a:rPr lang="en-US">
                <a:latin typeface="Arial" charset="0"/>
              </a:rPr>
              <a:t>din AS, fiind suficient sa stie cum se ajunge la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zona </a:t>
            </a:r>
            <a:r>
              <a:rPr lang="en-US">
                <a:latin typeface="Arial" charset="0"/>
              </a:rPr>
              <a:t>in care se afla reteaua respectiva </a:t>
            </a:r>
            <a:r>
              <a:rPr lang="en-US">
                <a:latin typeface="Arial" charset="0"/>
                <a:sym typeface="Wingdings" charset="0"/>
              </a:rPr>
              <a:t> reduce volumul tabelelor de dirijare</a:t>
            </a:r>
            <a:r>
              <a:rPr lang="en-US">
                <a:latin typeface="Arial" charset="0"/>
              </a:rPr>
              <a:t> </a:t>
            </a:r>
          </a:p>
        </p:txBody>
      </p:sp>
      <p:sp>
        <p:nvSpPr>
          <p:cNvPr id="6861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68613" name="Group 74782"/>
          <p:cNvGrpSpPr>
            <a:grpSpLocks/>
          </p:cNvGrpSpPr>
          <p:nvPr/>
        </p:nvGrpSpPr>
        <p:grpSpPr bwMode="auto">
          <a:xfrm>
            <a:off x="5016500" y="4470400"/>
            <a:ext cx="3924300" cy="1930400"/>
            <a:chOff x="4622800" y="3949700"/>
            <a:chExt cx="3924300" cy="1930400"/>
          </a:xfrm>
        </p:grpSpPr>
        <p:sp>
          <p:nvSpPr>
            <p:cNvPr id="68614" name="Oval 1"/>
            <p:cNvSpPr>
              <a:spLocks noChangeArrowheads="1"/>
            </p:cNvSpPr>
            <p:nvPr/>
          </p:nvSpPr>
          <p:spPr bwMode="auto">
            <a:xfrm>
              <a:off x="5207000" y="4089400"/>
              <a:ext cx="2590800" cy="1041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15" name="Summing Junction 2"/>
            <p:cNvSpPr>
              <a:spLocks noChangeArrowheads="1"/>
            </p:cNvSpPr>
            <p:nvPr/>
          </p:nvSpPr>
          <p:spPr bwMode="auto">
            <a:xfrm>
              <a:off x="5359400" y="4838700"/>
              <a:ext cx="165100" cy="139700"/>
            </a:xfrm>
            <a:prstGeom prst="flowChartSummingJunction">
              <a:avLst/>
            </a:prstGeom>
            <a:solidFill>
              <a:srgbClr val="D6009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16" name="Summing Junction 14"/>
            <p:cNvSpPr>
              <a:spLocks noChangeArrowheads="1"/>
            </p:cNvSpPr>
            <p:nvPr/>
          </p:nvSpPr>
          <p:spPr bwMode="auto">
            <a:xfrm>
              <a:off x="6438900" y="5054600"/>
              <a:ext cx="165100" cy="139700"/>
            </a:xfrm>
            <a:prstGeom prst="flowChartSummingJunction">
              <a:avLst/>
            </a:prstGeom>
            <a:solidFill>
              <a:srgbClr val="D6009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17" name="Summing Junction 15"/>
            <p:cNvSpPr>
              <a:spLocks noChangeArrowheads="1"/>
            </p:cNvSpPr>
            <p:nvPr/>
          </p:nvSpPr>
          <p:spPr bwMode="auto">
            <a:xfrm>
              <a:off x="7594600" y="4737100"/>
              <a:ext cx="165100" cy="139700"/>
            </a:xfrm>
            <a:prstGeom prst="flowChartSummingJunction">
              <a:avLst/>
            </a:prstGeom>
            <a:solidFill>
              <a:srgbClr val="D6009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18" name="Summing Junction 16"/>
            <p:cNvSpPr>
              <a:spLocks noChangeArrowheads="1"/>
            </p:cNvSpPr>
            <p:nvPr/>
          </p:nvSpPr>
          <p:spPr bwMode="auto">
            <a:xfrm>
              <a:off x="5511800" y="45339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19" name="Summing Junction 17"/>
            <p:cNvSpPr>
              <a:spLocks noChangeArrowheads="1"/>
            </p:cNvSpPr>
            <p:nvPr/>
          </p:nvSpPr>
          <p:spPr bwMode="auto">
            <a:xfrm>
              <a:off x="5969000" y="46863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20" name="Summing Junction 18"/>
            <p:cNvSpPr>
              <a:spLocks noChangeArrowheads="1"/>
            </p:cNvSpPr>
            <p:nvPr/>
          </p:nvSpPr>
          <p:spPr bwMode="auto">
            <a:xfrm>
              <a:off x="6413500" y="43307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21" name="Summing Junction 19"/>
            <p:cNvSpPr>
              <a:spLocks noChangeArrowheads="1"/>
            </p:cNvSpPr>
            <p:nvPr/>
          </p:nvSpPr>
          <p:spPr bwMode="auto">
            <a:xfrm>
              <a:off x="6680200" y="46863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22" name="Summing Junction 20"/>
            <p:cNvSpPr>
              <a:spLocks noChangeArrowheads="1"/>
            </p:cNvSpPr>
            <p:nvPr/>
          </p:nvSpPr>
          <p:spPr bwMode="auto">
            <a:xfrm>
              <a:off x="7112000" y="44450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23" name="Oval 3"/>
            <p:cNvSpPr>
              <a:spLocks noChangeArrowheads="1"/>
            </p:cNvSpPr>
            <p:nvPr/>
          </p:nvSpPr>
          <p:spPr bwMode="auto">
            <a:xfrm>
              <a:off x="4851400" y="4978400"/>
              <a:ext cx="660400" cy="838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24" name="Oval 22"/>
            <p:cNvSpPr>
              <a:spLocks noChangeArrowheads="1"/>
            </p:cNvSpPr>
            <p:nvPr/>
          </p:nvSpPr>
          <p:spPr bwMode="auto">
            <a:xfrm>
              <a:off x="5600700" y="5207000"/>
              <a:ext cx="9017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25" name="Oval 23"/>
            <p:cNvSpPr>
              <a:spLocks noChangeArrowheads="1"/>
            </p:cNvSpPr>
            <p:nvPr/>
          </p:nvSpPr>
          <p:spPr bwMode="auto">
            <a:xfrm>
              <a:off x="6654800" y="5219700"/>
              <a:ext cx="1066800" cy="5969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26" name="Summing Junction 24"/>
            <p:cNvSpPr>
              <a:spLocks noChangeArrowheads="1"/>
            </p:cNvSpPr>
            <p:nvPr/>
          </p:nvSpPr>
          <p:spPr bwMode="auto">
            <a:xfrm>
              <a:off x="6946900" y="53086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27" name="Summing Junction 25"/>
            <p:cNvSpPr>
              <a:spLocks noChangeArrowheads="1"/>
            </p:cNvSpPr>
            <p:nvPr/>
          </p:nvSpPr>
          <p:spPr bwMode="auto">
            <a:xfrm>
              <a:off x="5270500" y="54483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8628" name="Summing Junction 26"/>
            <p:cNvSpPr>
              <a:spLocks noChangeArrowheads="1"/>
            </p:cNvSpPr>
            <p:nvPr/>
          </p:nvSpPr>
          <p:spPr bwMode="auto">
            <a:xfrm>
              <a:off x="5194300" y="50927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68629" name="Straight Connector 10"/>
            <p:cNvCxnSpPr>
              <a:cxnSpLocks noChangeShapeType="1"/>
              <a:stCxn id="68628" idx="0"/>
              <a:endCxn id="68615" idx="3"/>
            </p:cNvCxnSpPr>
            <p:nvPr/>
          </p:nvCxnSpPr>
          <p:spPr bwMode="auto">
            <a:xfrm flipV="1">
              <a:off x="5276850" y="4957941"/>
              <a:ext cx="106728" cy="1347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30" name="Straight Connector 21"/>
            <p:cNvCxnSpPr>
              <a:cxnSpLocks noChangeShapeType="1"/>
              <a:stCxn id="68628" idx="4"/>
              <a:endCxn id="68627" idx="1"/>
            </p:cNvCxnSpPr>
            <p:nvPr/>
          </p:nvCxnSpPr>
          <p:spPr bwMode="auto">
            <a:xfrm>
              <a:off x="5276850" y="5232400"/>
              <a:ext cx="17828" cy="236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31" name="Straight Connector 28"/>
            <p:cNvCxnSpPr>
              <a:cxnSpLocks noChangeShapeType="1"/>
              <a:stCxn id="68615" idx="5"/>
            </p:cNvCxnSpPr>
            <p:nvPr/>
          </p:nvCxnSpPr>
          <p:spPr bwMode="auto">
            <a:xfrm>
              <a:off x="5500322" y="4957941"/>
              <a:ext cx="367078" cy="4014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32" name="Straight Connector 30"/>
            <p:cNvCxnSpPr>
              <a:cxnSpLocks noChangeShapeType="1"/>
              <a:endCxn id="68614" idx="4"/>
            </p:cNvCxnSpPr>
            <p:nvPr/>
          </p:nvCxnSpPr>
          <p:spPr bwMode="auto">
            <a:xfrm flipV="1">
              <a:off x="6172200" y="5130800"/>
              <a:ext cx="330200" cy="190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33" name="Straight Connector 74756"/>
            <p:cNvCxnSpPr>
              <a:cxnSpLocks noChangeShapeType="1"/>
              <a:stCxn id="68616" idx="5"/>
              <a:endCxn id="68626" idx="1"/>
            </p:cNvCxnSpPr>
            <p:nvPr/>
          </p:nvCxnSpPr>
          <p:spPr bwMode="auto">
            <a:xfrm>
              <a:off x="6579822" y="5173841"/>
              <a:ext cx="391256" cy="155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34" name="Straight Connector 74758"/>
            <p:cNvCxnSpPr>
              <a:cxnSpLocks noChangeShapeType="1"/>
              <a:stCxn id="68617" idx="5"/>
            </p:cNvCxnSpPr>
            <p:nvPr/>
          </p:nvCxnSpPr>
          <p:spPr bwMode="auto">
            <a:xfrm>
              <a:off x="7735522" y="4856341"/>
              <a:ext cx="494078" cy="5538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35" name="Straight Connector 74760"/>
            <p:cNvCxnSpPr>
              <a:cxnSpLocks noChangeShapeType="1"/>
              <a:stCxn id="68615" idx="0"/>
              <a:endCxn id="68618" idx="3"/>
            </p:cNvCxnSpPr>
            <p:nvPr/>
          </p:nvCxnSpPr>
          <p:spPr bwMode="auto">
            <a:xfrm flipV="1">
              <a:off x="5441950" y="4653141"/>
              <a:ext cx="94028" cy="1855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36" name="Straight Connector 74762"/>
            <p:cNvCxnSpPr>
              <a:cxnSpLocks noChangeShapeType="1"/>
              <a:stCxn id="68618" idx="5"/>
              <a:endCxn id="68619" idx="1"/>
            </p:cNvCxnSpPr>
            <p:nvPr/>
          </p:nvCxnSpPr>
          <p:spPr bwMode="auto">
            <a:xfrm>
              <a:off x="5652722" y="4653141"/>
              <a:ext cx="340456" cy="536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37" name="Straight Connector 74764"/>
            <p:cNvCxnSpPr>
              <a:cxnSpLocks noChangeShapeType="1"/>
              <a:stCxn id="68615" idx="7"/>
              <a:endCxn id="68619" idx="2"/>
            </p:cNvCxnSpPr>
            <p:nvPr/>
          </p:nvCxnSpPr>
          <p:spPr bwMode="auto">
            <a:xfrm flipV="1">
              <a:off x="5500322" y="4756150"/>
              <a:ext cx="468678" cy="1030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38" name="Straight Connector 74766"/>
            <p:cNvCxnSpPr>
              <a:cxnSpLocks noChangeShapeType="1"/>
              <a:stCxn id="68621" idx="0"/>
              <a:endCxn id="68616" idx="1"/>
            </p:cNvCxnSpPr>
            <p:nvPr/>
          </p:nvCxnSpPr>
          <p:spPr bwMode="auto">
            <a:xfrm flipH="1">
              <a:off x="6463078" y="4686300"/>
              <a:ext cx="299672" cy="3887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39" name="Straight Connector 74769"/>
            <p:cNvCxnSpPr>
              <a:cxnSpLocks noChangeShapeType="1"/>
              <a:stCxn id="68619" idx="5"/>
              <a:endCxn id="68621" idx="3"/>
            </p:cNvCxnSpPr>
            <p:nvPr/>
          </p:nvCxnSpPr>
          <p:spPr bwMode="auto">
            <a:xfrm>
              <a:off x="6109922" y="4805541"/>
              <a:ext cx="594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40" name="Straight Connector 74771"/>
            <p:cNvCxnSpPr>
              <a:cxnSpLocks noChangeShapeType="1"/>
              <a:stCxn id="68619" idx="0"/>
              <a:endCxn id="68620" idx="2"/>
            </p:cNvCxnSpPr>
            <p:nvPr/>
          </p:nvCxnSpPr>
          <p:spPr bwMode="auto">
            <a:xfrm flipV="1">
              <a:off x="6051550" y="4400550"/>
              <a:ext cx="361950" cy="285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41" name="Straight Connector 74773"/>
            <p:cNvCxnSpPr>
              <a:cxnSpLocks noChangeShapeType="1"/>
              <a:stCxn id="68620" idx="6"/>
              <a:endCxn id="68621" idx="1"/>
            </p:cNvCxnSpPr>
            <p:nvPr/>
          </p:nvCxnSpPr>
          <p:spPr bwMode="auto">
            <a:xfrm>
              <a:off x="6578600" y="4400550"/>
              <a:ext cx="125778" cy="306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42" name="Straight Connector 74775"/>
            <p:cNvCxnSpPr>
              <a:cxnSpLocks noChangeShapeType="1"/>
              <a:stCxn id="68620" idx="5"/>
              <a:endCxn id="68622" idx="2"/>
            </p:cNvCxnSpPr>
            <p:nvPr/>
          </p:nvCxnSpPr>
          <p:spPr bwMode="auto">
            <a:xfrm>
              <a:off x="6554422" y="4449941"/>
              <a:ext cx="557578" cy="649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43" name="Straight Connector 74777"/>
            <p:cNvCxnSpPr>
              <a:cxnSpLocks noChangeShapeType="1"/>
              <a:stCxn id="68621" idx="6"/>
              <a:endCxn id="68617" idx="2"/>
            </p:cNvCxnSpPr>
            <p:nvPr/>
          </p:nvCxnSpPr>
          <p:spPr bwMode="auto">
            <a:xfrm>
              <a:off x="6845300" y="4756150"/>
              <a:ext cx="749300" cy="50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8644" name="Straight Connector 74779"/>
            <p:cNvCxnSpPr>
              <a:cxnSpLocks noChangeShapeType="1"/>
              <a:stCxn id="68622" idx="5"/>
              <a:endCxn id="68617" idx="1"/>
            </p:cNvCxnSpPr>
            <p:nvPr/>
          </p:nvCxnSpPr>
          <p:spPr bwMode="auto">
            <a:xfrm>
              <a:off x="7252922" y="4564241"/>
              <a:ext cx="365856" cy="193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8645" name="TextBox 74780"/>
            <p:cNvSpPr txBox="1">
              <a:spLocks noChangeArrowheads="1"/>
            </p:cNvSpPr>
            <p:nvPr/>
          </p:nvSpPr>
          <p:spPr bwMode="auto">
            <a:xfrm>
              <a:off x="4813300" y="4000500"/>
              <a:ext cx="5842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 b="1"/>
                <a:t>AS1</a:t>
              </a:r>
            </a:p>
          </p:txBody>
        </p:sp>
        <p:sp>
          <p:nvSpPr>
            <p:cNvPr id="68646" name="TextBox 61"/>
            <p:cNvSpPr txBox="1">
              <a:spLocks noChangeArrowheads="1"/>
            </p:cNvSpPr>
            <p:nvPr/>
          </p:nvSpPr>
          <p:spPr bwMode="auto">
            <a:xfrm>
              <a:off x="7962900" y="5461000"/>
              <a:ext cx="5842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 b="1"/>
                <a:t>AS2</a:t>
              </a:r>
            </a:p>
          </p:txBody>
        </p:sp>
        <p:sp>
          <p:nvSpPr>
            <p:cNvPr id="68647" name="TextBox 62"/>
            <p:cNvSpPr txBox="1">
              <a:spLocks noChangeArrowheads="1"/>
            </p:cNvSpPr>
            <p:nvPr/>
          </p:nvSpPr>
          <p:spPr bwMode="auto">
            <a:xfrm>
              <a:off x="6032500" y="3949700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Z0</a:t>
              </a:r>
            </a:p>
          </p:txBody>
        </p:sp>
        <p:sp>
          <p:nvSpPr>
            <p:cNvPr id="68648" name="Rounded Rectangle 74781"/>
            <p:cNvSpPr>
              <a:spLocks noChangeArrowheads="1"/>
            </p:cNvSpPr>
            <p:nvPr/>
          </p:nvSpPr>
          <p:spPr bwMode="auto">
            <a:xfrm>
              <a:off x="4826000" y="3949700"/>
              <a:ext cx="3086100" cy="19304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649" name="TextBox 64"/>
            <p:cNvSpPr txBox="1">
              <a:spLocks noChangeArrowheads="1"/>
            </p:cNvSpPr>
            <p:nvPr/>
          </p:nvSpPr>
          <p:spPr bwMode="auto">
            <a:xfrm>
              <a:off x="4622800" y="5181600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Z1</a:t>
              </a:r>
            </a:p>
          </p:txBody>
        </p:sp>
        <p:sp>
          <p:nvSpPr>
            <p:cNvPr id="68650" name="TextBox 65"/>
            <p:cNvSpPr txBox="1">
              <a:spLocks noChangeArrowheads="1"/>
            </p:cNvSpPr>
            <p:nvPr/>
          </p:nvSpPr>
          <p:spPr bwMode="auto">
            <a:xfrm>
              <a:off x="5638800" y="5511800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Z2</a:t>
              </a:r>
            </a:p>
          </p:txBody>
        </p:sp>
        <p:sp>
          <p:nvSpPr>
            <p:cNvPr id="68651" name="TextBox 66"/>
            <p:cNvSpPr txBox="1">
              <a:spLocks noChangeArrowheads="1"/>
            </p:cNvSpPr>
            <p:nvPr/>
          </p:nvSpPr>
          <p:spPr bwMode="auto">
            <a:xfrm>
              <a:off x="6515100" y="5524500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756559"/>
            <a:ext cx="8382000" cy="5644242"/>
          </a:xfrm>
        </p:spPr>
        <p:txBody>
          <a:bodyPr/>
          <a:lstStyle/>
          <a:p>
            <a:pPr algn="ctr" eaLnBrk="1" hangingPunct="1">
              <a:buNone/>
            </a:pPr>
            <a:r>
              <a:rPr lang="en-US" sz="2800" b="1" dirty="0" err="1">
                <a:solidFill>
                  <a:schemeClr val="accent2"/>
                </a:solidFill>
                <a:latin typeface="Tahoma" charset="0"/>
              </a:rPr>
              <a:t>Func</a:t>
            </a:r>
            <a:r>
              <a:rPr lang="ro-RO" sz="2800" b="1" dirty="0">
                <a:solidFill>
                  <a:schemeClr val="accent2"/>
                </a:solidFill>
                <a:latin typeface="Tahoma" charset="0"/>
              </a:rPr>
              <a:t>ţ</a:t>
            </a:r>
            <a:r>
              <a:rPr lang="en-US" sz="2800" b="1" dirty="0" err="1">
                <a:solidFill>
                  <a:schemeClr val="accent2"/>
                </a:solidFill>
                <a:latin typeface="Tahoma" charset="0"/>
              </a:rPr>
              <a:t>iile</a:t>
            </a:r>
            <a:r>
              <a:rPr lang="en-US" sz="2800" b="1" dirty="0">
                <a:solidFill>
                  <a:schemeClr val="accent2"/>
                </a:solidFill>
                <a:latin typeface="Tahoma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latin typeface="Tahoma" charset="0"/>
              </a:rPr>
              <a:t>nivelului</a:t>
            </a:r>
            <a:r>
              <a:rPr lang="en-US" sz="2800" b="1" dirty="0">
                <a:solidFill>
                  <a:schemeClr val="accent2"/>
                </a:solidFill>
                <a:latin typeface="Tahoma" charset="0"/>
              </a:rPr>
              <a:t> re</a:t>
            </a:r>
            <a:r>
              <a:rPr lang="ro-RO" sz="2800" b="1" dirty="0">
                <a:solidFill>
                  <a:schemeClr val="accent2"/>
                </a:solidFill>
                <a:latin typeface="Tahoma" charset="0"/>
              </a:rPr>
              <a:t>ţ</a:t>
            </a:r>
            <a:r>
              <a:rPr lang="en-US" sz="2800" b="1" dirty="0" err="1">
                <a:solidFill>
                  <a:schemeClr val="accent2"/>
                </a:solidFill>
                <a:latin typeface="Tahoma" charset="0"/>
              </a:rPr>
              <a:t>ea</a:t>
            </a:r>
            <a:endParaRPr lang="en-US" sz="2800" b="1" dirty="0">
              <a:solidFill>
                <a:schemeClr val="accent2"/>
              </a:solidFill>
              <a:latin typeface="Tahoma" charset="0"/>
            </a:endParaRPr>
          </a:p>
          <a:p>
            <a:pPr eaLnBrk="1" hangingPunct="1">
              <a:spcBef>
                <a:spcPts val="1128"/>
              </a:spcBef>
              <a:spcAft>
                <a:spcPts val="600"/>
              </a:spcAft>
            </a:pPr>
            <a:r>
              <a:rPr lang="en-US" dirty="0" err="1">
                <a:latin typeface="Arial" charset="0"/>
              </a:rPr>
              <a:t>dirijarea</a:t>
            </a:r>
            <a:r>
              <a:rPr lang="en-US" dirty="0">
                <a:latin typeface="Arial" charset="0"/>
              </a:rPr>
              <a:t>  </a:t>
            </a:r>
            <a:r>
              <a:rPr lang="en-US" dirty="0" err="1">
                <a:latin typeface="Arial" charset="0"/>
              </a:rPr>
              <a:t>pachetelor</a:t>
            </a:r>
            <a:endParaRPr lang="en-US" dirty="0">
              <a:latin typeface="Arial" charset="0"/>
            </a:endParaRPr>
          </a:p>
          <a:p>
            <a:pPr eaLnBrk="1" hangingPunct="1">
              <a:spcBef>
                <a:spcPts val="1128"/>
              </a:spcBef>
              <a:spcAft>
                <a:spcPts val="600"/>
              </a:spcAft>
            </a:pPr>
            <a:r>
              <a:rPr lang="en-US" dirty="0" err="1">
                <a:latin typeface="Arial" charset="0"/>
              </a:rPr>
              <a:t>adresarea</a:t>
            </a:r>
            <a:endParaRPr lang="en-US" dirty="0">
              <a:latin typeface="Arial" charset="0"/>
            </a:endParaRPr>
          </a:p>
          <a:p>
            <a:pPr algn="ctr" eaLnBrk="1" hangingPunct="1">
              <a:spcBef>
                <a:spcPts val="1272"/>
              </a:spcBef>
              <a:spcAft>
                <a:spcPts val="600"/>
              </a:spcAft>
              <a:buFontTx/>
              <a:buNone/>
            </a:pPr>
            <a:r>
              <a:rPr lang="en-US" sz="2800" b="1" dirty="0" err="1">
                <a:solidFill>
                  <a:schemeClr val="accent2"/>
                </a:solidFill>
                <a:latin typeface="Tahoma" charset="0"/>
              </a:rPr>
              <a:t>Aspecte</a:t>
            </a:r>
            <a:r>
              <a:rPr lang="en-US" sz="2800" b="1" dirty="0">
                <a:solidFill>
                  <a:schemeClr val="accent2"/>
                </a:solidFill>
                <a:latin typeface="Tahoma" charset="0"/>
              </a:rPr>
              <a:t> </a:t>
            </a:r>
            <a:r>
              <a:rPr lang="en-US" sz="2800" b="1" dirty="0" err="1">
                <a:solidFill>
                  <a:schemeClr val="accent2"/>
                </a:solidFill>
                <a:latin typeface="Tahoma" charset="0"/>
              </a:rPr>
              <a:t>principale</a:t>
            </a:r>
            <a:endParaRPr lang="en-US" sz="2800" b="1" dirty="0">
              <a:solidFill>
                <a:schemeClr val="accent2"/>
              </a:solidFill>
              <a:latin typeface="Tahoma" charset="0"/>
            </a:endParaRPr>
          </a:p>
          <a:p>
            <a:pPr eaLnBrk="1" hangingPunct="1"/>
            <a:r>
              <a:rPr lang="en-US" dirty="0" err="1">
                <a:latin typeface="Arial" charset="0"/>
              </a:rPr>
              <a:t>servicii</a:t>
            </a:r>
            <a:r>
              <a:rPr lang="en-US" dirty="0">
                <a:latin typeface="Arial" charset="0"/>
              </a:rPr>
              <a:t> </a:t>
            </a:r>
          </a:p>
          <a:p>
            <a:pPr lvl="1" eaLnBrk="1" hangingPunct="1"/>
            <a:r>
              <a:rPr lang="en-US" dirty="0">
                <a:latin typeface="Arial" charset="0"/>
              </a:rPr>
              <a:t>ne-orientate </a:t>
            </a:r>
            <a:r>
              <a:rPr lang="en-US" dirty="0" err="1">
                <a:latin typeface="Arial" charset="0"/>
              </a:rPr>
              <a:t>pe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conexiune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>
                <a:latin typeface="Arial" charset="0"/>
              </a:rPr>
              <a:t>orientate </a:t>
            </a:r>
            <a:r>
              <a:rPr lang="en-US" dirty="0" err="1">
                <a:latin typeface="Arial" charset="0"/>
              </a:rPr>
              <a:t>pe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conexiune</a:t>
            </a:r>
            <a:endParaRPr lang="en-US" dirty="0">
              <a:latin typeface="Arial" charset="0"/>
            </a:endParaRPr>
          </a:p>
          <a:p>
            <a:pPr eaLnBrk="1" hangingPunct="1">
              <a:spcBef>
                <a:spcPts val="1128"/>
              </a:spcBef>
              <a:spcAft>
                <a:spcPts val="0"/>
              </a:spcAft>
            </a:pPr>
            <a:r>
              <a:rPr lang="en-US" dirty="0" err="1">
                <a:latin typeface="Arial" charset="0"/>
              </a:rPr>
              <a:t>organizarea</a:t>
            </a:r>
            <a:r>
              <a:rPr lang="en-US" dirty="0">
                <a:latin typeface="Arial" charset="0"/>
              </a:rPr>
              <a:t> intern</a:t>
            </a:r>
            <a:r>
              <a:rPr lang="ro-RO" dirty="0">
                <a:latin typeface="Arial" charset="0"/>
              </a:rPr>
              <a:t>ă corespunde tipurilor de servicii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 err="1">
                <a:latin typeface="Arial" charset="0"/>
              </a:rPr>
              <a:t>datagrame</a:t>
            </a:r>
            <a:endParaRPr lang="en-US" dirty="0">
              <a:latin typeface="Arial" charset="0"/>
            </a:endParaRPr>
          </a:p>
          <a:p>
            <a:pPr lvl="1" eaLnBrk="1" hangingPunct="1"/>
            <a:r>
              <a:rPr lang="en-US" dirty="0" err="1">
                <a:latin typeface="Arial" charset="0"/>
              </a:rPr>
              <a:t>circuite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virtuale</a:t>
            </a:r>
            <a:endParaRPr lang="ro-RO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8382000" cy="487363"/>
          </a:xfrm>
        </p:spPr>
        <p:txBody>
          <a:bodyPr/>
          <a:lstStyle/>
          <a:p>
            <a:r>
              <a:rPr lang="en-US" sz="2800">
                <a:latin typeface="Arial" charset="0"/>
              </a:rPr>
              <a:t>Structura ierarhica AS (2)</a:t>
            </a:r>
            <a:endParaRPr lang="en-GB" sz="2800">
              <a:latin typeface="Arial" charset="0"/>
            </a:endParaRPr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152400" y="787400"/>
            <a:ext cx="8902700" cy="36195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en-US">
                <a:latin typeface="Arial" charset="0"/>
              </a:rPr>
              <a:t>Tipuri de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rutere</a:t>
            </a:r>
            <a:endParaRPr lang="en-US">
              <a:latin typeface="Arial" charset="0"/>
            </a:endParaRPr>
          </a:p>
          <a:p>
            <a:pPr marL="0" indent="0">
              <a:spcBef>
                <a:spcPct val="0"/>
              </a:spcBef>
              <a:spcAft>
                <a:spcPts val="1200"/>
              </a:spcAft>
            </a:pPr>
            <a:r>
              <a:rPr lang="en-US" b="1">
                <a:solidFill>
                  <a:srgbClr val="0000FF"/>
                </a:solidFill>
                <a:latin typeface="Arial" charset="0"/>
              </a:rPr>
              <a:t>interne</a:t>
            </a:r>
            <a:r>
              <a:rPr lang="en-US" b="1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unei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zone</a:t>
            </a:r>
            <a:endParaRPr lang="en-US" b="1">
              <a:solidFill>
                <a:srgbClr val="0000FF"/>
              </a:solidFill>
              <a:latin typeface="Arial" charset="0"/>
            </a:endParaRPr>
          </a:p>
          <a:p>
            <a:pPr marL="0" indent="0">
              <a:spcBef>
                <a:spcPct val="0"/>
              </a:spcBef>
              <a:spcAft>
                <a:spcPts val="1200"/>
              </a:spcAft>
            </a:pPr>
            <a:r>
              <a:rPr lang="en-US" b="1">
                <a:solidFill>
                  <a:srgbClr val="0000FF"/>
                </a:solidFill>
                <a:latin typeface="Arial" charset="0"/>
              </a:rPr>
              <a:t>de coloan</a:t>
            </a:r>
            <a:r>
              <a:rPr lang="ro-RO" b="1">
                <a:solidFill>
                  <a:srgbClr val="0000FF"/>
                </a:solidFill>
                <a:latin typeface="Arial" charset="0"/>
              </a:rPr>
              <a:t>ă vertebrală</a:t>
            </a:r>
            <a:r>
              <a:rPr lang="ro-RO" b="1">
                <a:latin typeface="Arial" charset="0"/>
              </a:rPr>
              <a:t> </a:t>
            </a:r>
            <a:r>
              <a:rPr lang="ro-RO">
                <a:latin typeface="Arial" charset="0"/>
              </a:rPr>
              <a:t>(backbone)</a:t>
            </a:r>
          </a:p>
          <a:p>
            <a:pPr marL="0" indent="0">
              <a:spcBef>
                <a:spcPct val="0"/>
              </a:spcBef>
              <a:spcAft>
                <a:spcPts val="1200"/>
              </a:spcAft>
            </a:pPr>
            <a:r>
              <a:rPr lang="ro-RO" b="1">
                <a:solidFill>
                  <a:srgbClr val="0000FF"/>
                </a:solidFill>
                <a:latin typeface="Arial" charset="0"/>
              </a:rPr>
              <a:t>de graniţă zonală</a:t>
            </a:r>
            <a:r>
              <a:rPr lang="en-US" b="1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US">
                <a:latin typeface="Arial" charset="0"/>
              </a:rPr>
              <a:t>(aparțin zonei 0 si zonelor conectate)</a:t>
            </a:r>
          </a:p>
          <a:p>
            <a:pPr lvl="1">
              <a:spcBef>
                <a:spcPct val="0"/>
              </a:spcBef>
              <a:spcAft>
                <a:spcPts val="1200"/>
              </a:spcAft>
            </a:pPr>
            <a:r>
              <a:rPr lang="ro-RO">
                <a:latin typeface="Arial" charset="0"/>
              </a:rPr>
              <a:t>nodul incercuit face parte din zonele Z0, Z1, Z2</a:t>
            </a:r>
          </a:p>
          <a:p>
            <a:pPr marL="0" indent="0">
              <a:spcBef>
                <a:spcPct val="0"/>
              </a:spcBef>
              <a:spcAft>
                <a:spcPts val="1200"/>
              </a:spcAft>
            </a:pPr>
            <a:r>
              <a:rPr lang="ro-RO" b="1">
                <a:solidFill>
                  <a:srgbClr val="0000FF"/>
                </a:solidFill>
                <a:latin typeface="Arial" charset="0"/>
              </a:rPr>
              <a:t>de graniţă AS</a:t>
            </a:r>
          </a:p>
        </p:txBody>
      </p:sp>
      <p:sp>
        <p:nvSpPr>
          <p:cNvPr id="69636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69637" name="Group 7"/>
          <p:cNvGrpSpPr>
            <a:grpSpLocks/>
          </p:cNvGrpSpPr>
          <p:nvPr/>
        </p:nvGrpSpPr>
        <p:grpSpPr bwMode="auto">
          <a:xfrm>
            <a:off x="5029200" y="4483100"/>
            <a:ext cx="3924300" cy="1930400"/>
            <a:chOff x="1054100" y="4051300"/>
            <a:chExt cx="3924300" cy="1930400"/>
          </a:xfrm>
        </p:grpSpPr>
        <p:sp>
          <p:nvSpPr>
            <p:cNvPr id="69643" name="Oval 1"/>
            <p:cNvSpPr>
              <a:spLocks noChangeArrowheads="1"/>
            </p:cNvSpPr>
            <p:nvPr/>
          </p:nvSpPr>
          <p:spPr bwMode="auto">
            <a:xfrm>
              <a:off x="1638300" y="4191000"/>
              <a:ext cx="2590800" cy="1041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44" name="Summing Junction 2"/>
            <p:cNvSpPr>
              <a:spLocks noChangeArrowheads="1"/>
            </p:cNvSpPr>
            <p:nvPr/>
          </p:nvSpPr>
          <p:spPr bwMode="auto">
            <a:xfrm>
              <a:off x="1790700" y="4940300"/>
              <a:ext cx="165100" cy="139700"/>
            </a:xfrm>
            <a:prstGeom prst="flowChartSummingJunction">
              <a:avLst/>
            </a:prstGeom>
            <a:solidFill>
              <a:srgbClr val="D6009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45" name="Summing Junction 14"/>
            <p:cNvSpPr>
              <a:spLocks noChangeArrowheads="1"/>
            </p:cNvSpPr>
            <p:nvPr/>
          </p:nvSpPr>
          <p:spPr bwMode="auto">
            <a:xfrm>
              <a:off x="2870200" y="5156200"/>
              <a:ext cx="165100" cy="139700"/>
            </a:xfrm>
            <a:prstGeom prst="flowChartSummingJunction">
              <a:avLst/>
            </a:prstGeom>
            <a:solidFill>
              <a:srgbClr val="D6009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46" name="Summing Junction 15"/>
            <p:cNvSpPr>
              <a:spLocks noChangeArrowheads="1"/>
            </p:cNvSpPr>
            <p:nvPr/>
          </p:nvSpPr>
          <p:spPr bwMode="auto">
            <a:xfrm>
              <a:off x="4025900" y="4838700"/>
              <a:ext cx="165100" cy="139700"/>
            </a:xfrm>
            <a:prstGeom prst="flowChartSummingJunction">
              <a:avLst/>
            </a:prstGeom>
            <a:solidFill>
              <a:srgbClr val="D6009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47" name="Summing Junction 16"/>
            <p:cNvSpPr>
              <a:spLocks noChangeArrowheads="1"/>
            </p:cNvSpPr>
            <p:nvPr/>
          </p:nvSpPr>
          <p:spPr bwMode="auto">
            <a:xfrm>
              <a:off x="1943100" y="46355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48" name="Summing Junction 17"/>
            <p:cNvSpPr>
              <a:spLocks noChangeArrowheads="1"/>
            </p:cNvSpPr>
            <p:nvPr/>
          </p:nvSpPr>
          <p:spPr bwMode="auto">
            <a:xfrm>
              <a:off x="2400300" y="47879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49" name="Summing Junction 18"/>
            <p:cNvSpPr>
              <a:spLocks noChangeArrowheads="1"/>
            </p:cNvSpPr>
            <p:nvPr/>
          </p:nvSpPr>
          <p:spPr bwMode="auto">
            <a:xfrm>
              <a:off x="2844800" y="44323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50" name="Summing Junction 19"/>
            <p:cNvSpPr>
              <a:spLocks noChangeArrowheads="1"/>
            </p:cNvSpPr>
            <p:nvPr/>
          </p:nvSpPr>
          <p:spPr bwMode="auto">
            <a:xfrm>
              <a:off x="3111500" y="47879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51" name="Summing Junction 20"/>
            <p:cNvSpPr>
              <a:spLocks noChangeArrowheads="1"/>
            </p:cNvSpPr>
            <p:nvPr/>
          </p:nvSpPr>
          <p:spPr bwMode="auto">
            <a:xfrm>
              <a:off x="3543300" y="45466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52" name="Oval 3"/>
            <p:cNvSpPr>
              <a:spLocks noChangeArrowheads="1"/>
            </p:cNvSpPr>
            <p:nvPr/>
          </p:nvSpPr>
          <p:spPr bwMode="auto">
            <a:xfrm>
              <a:off x="1282700" y="5080000"/>
              <a:ext cx="660400" cy="838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53" name="Oval 22"/>
            <p:cNvSpPr>
              <a:spLocks noChangeArrowheads="1"/>
            </p:cNvSpPr>
            <p:nvPr/>
          </p:nvSpPr>
          <p:spPr bwMode="auto">
            <a:xfrm>
              <a:off x="2032000" y="5308600"/>
              <a:ext cx="9017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54" name="Oval 23"/>
            <p:cNvSpPr>
              <a:spLocks noChangeArrowheads="1"/>
            </p:cNvSpPr>
            <p:nvPr/>
          </p:nvSpPr>
          <p:spPr bwMode="auto">
            <a:xfrm>
              <a:off x="3086100" y="5321300"/>
              <a:ext cx="1066800" cy="5969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55" name="Summing Junction 24"/>
            <p:cNvSpPr>
              <a:spLocks noChangeArrowheads="1"/>
            </p:cNvSpPr>
            <p:nvPr/>
          </p:nvSpPr>
          <p:spPr bwMode="auto">
            <a:xfrm>
              <a:off x="3378200" y="54102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56" name="Summing Junction 25"/>
            <p:cNvSpPr>
              <a:spLocks noChangeArrowheads="1"/>
            </p:cNvSpPr>
            <p:nvPr/>
          </p:nvSpPr>
          <p:spPr bwMode="auto">
            <a:xfrm>
              <a:off x="1701800" y="55499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69657" name="Summing Junction 26"/>
            <p:cNvSpPr>
              <a:spLocks noChangeArrowheads="1"/>
            </p:cNvSpPr>
            <p:nvPr/>
          </p:nvSpPr>
          <p:spPr bwMode="auto">
            <a:xfrm>
              <a:off x="1625600" y="51943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69658" name="Straight Connector 10"/>
            <p:cNvCxnSpPr>
              <a:cxnSpLocks noChangeShapeType="1"/>
              <a:stCxn id="69657" idx="0"/>
              <a:endCxn id="69644" idx="3"/>
            </p:cNvCxnSpPr>
            <p:nvPr/>
          </p:nvCxnSpPr>
          <p:spPr bwMode="auto">
            <a:xfrm flipV="1">
              <a:off x="1708150" y="5059541"/>
              <a:ext cx="106728" cy="1347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59" name="Straight Connector 21"/>
            <p:cNvCxnSpPr>
              <a:cxnSpLocks noChangeShapeType="1"/>
              <a:stCxn id="69657" idx="4"/>
              <a:endCxn id="69656" idx="1"/>
            </p:cNvCxnSpPr>
            <p:nvPr/>
          </p:nvCxnSpPr>
          <p:spPr bwMode="auto">
            <a:xfrm>
              <a:off x="1708150" y="5334000"/>
              <a:ext cx="17828" cy="236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60" name="Straight Connector 28"/>
            <p:cNvCxnSpPr>
              <a:cxnSpLocks noChangeShapeType="1"/>
              <a:stCxn id="69644" idx="5"/>
            </p:cNvCxnSpPr>
            <p:nvPr/>
          </p:nvCxnSpPr>
          <p:spPr bwMode="auto">
            <a:xfrm>
              <a:off x="1931622" y="5059541"/>
              <a:ext cx="367078" cy="4014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61" name="Straight Connector 30"/>
            <p:cNvCxnSpPr>
              <a:cxnSpLocks noChangeShapeType="1"/>
              <a:endCxn id="69643" idx="4"/>
            </p:cNvCxnSpPr>
            <p:nvPr/>
          </p:nvCxnSpPr>
          <p:spPr bwMode="auto">
            <a:xfrm flipV="1">
              <a:off x="2603500" y="5232400"/>
              <a:ext cx="330200" cy="190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62" name="Straight Connector 74756"/>
            <p:cNvCxnSpPr>
              <a:cxnSpLocks noChangeShapeType="1"/>
              <a:stCxn id="69645" idx="5"/>
              <a:endCxn id="69655" idx="1"/>
            </p:cNvCxnSpPr>
            <p:nvPr/>
          </p:nvCxnSpPr>
          <p:spPr bwMode="auto">
            <a:xfrm>
              <a:off x="3011122" y="5275441"/>
              <a:ext cx="391256" cy="155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63" name="Straight Connector 74758"/>
            <p:cNvCxnSpPr>
              <a:cxnSpLocks noChangeShapeType="1"/>
              <a:stCxn id="69646" idx="5"/>
            </p:cNvCxnSpPr>
            <p:nvPr/>
          </p:nvCxnSpPr>
          <p:spPr bwMode="auto">
            <a:xfrm>
              <a:off x="4166822" y="4957941"/>
              <a:ext cx="494078" cy="5538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64" name="Straight Connector 74760"/>
            <p:cNvCxnSpPr>
              <a:cxnSpLocks noChangeShapeType="1"/>
              <a:stCxn id="69644" idx="0"/>
              <a:endCxn id="69647" idx="3"/>
            </p:cNvCxnSpPr>
            <p:nvPr/>
          </p:nvCxnSpPr>
          <p:spPr bwMode="auto">
            <a:xfrm flipV="1">
              <a:off x="1873250" y="4754741"/>
              <a:ext cx="94028" cy="1855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65" name="Straight Connector 74762"/>
            <p:cNvCxnSpPr>
              <a:cxnSpLocks noChangeShapeType="1"/>
              <a:stCxn id="69647" idx="5"/>
              <a:endCxn id="69648" idx="1"/>
            </p:cNvCxnSpPr>
            <p:nvPr/>
          </p:nvCxnSpPr>
          <p:spPr bwMode="auto">
            <a:xfrm>
              <a:off x="2084022" y="4754741"/>
              <a:ext cx="340456" cy="536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66" name="Straight Connector 74764"/>
            <p:cNvCxnSpPr>
              <a:cxnSpLocks noChangeShapeType="1"/>
              <a:stCxn id="69644" idx="7"/>
              <a:endCxn id="69648" idx="2"/>
            </p:cNvCxnSpPr>
            <p:nvPr/>
          </p:nvCxnSpPr>
          <p:spPr bwMode="auto">
            <a:xfrm flipV="1">
              <a:off x="1931622" y="4857750"/>
              <a:ext cx="468678" cy="1030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67" name="Straight Connector 74766"/>
            <p:cNvCxnSpPr>
              <a:cxnSpLocks noChangeShapeType="1"/>
              <a:stCxn id="69650" idx="0"/>
              <a:endCxn id="69645" idx="1"/>
            </p:cNvCxnSpPr>
            <p:nvPr/>
          </p:nvCxnSpPr>
          <p:spPr bwMode="auto">
            <a:xfrm flipH="1">
              <a:off x="2894378" y="4787900"/>
              <a:ext cx="299672" cy="3887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68" name="Straight Connector 74769"/>
            <p:cNvCxnSpPr>
              <a:cxnSpLocks noChangeShapeType="1"/>
              <a:stCxn id="69648" idx="5"/>
              <a:endCxn id="69650" idx="3"/>
            </p:cNvCxnSpPr>
            <p:nvPr/>
          </p:nvCxnSpPr>
          <p:spPr bwMode="auto">
            <a:xfrm>
              <a:off x="2541222" y="4907141"/>
              <a:ext cx="594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69" name="Straight Connector 74771"/>
            <p:cNvCxnSpPr>
              <a:cxnSpLocks noChangeShapeType="1"/>
              <a:stCxn id="69648" idx="0"/>
              <a:endCxn id="69649" idx="2"/>
            </p:cNvCxnSpPr>
            <p:nvPr/>
          </p:nvCxnSpPr>
          <p:spPr bwMode="auto">
            <a:xfrm flipV="1">
              <a:off x="2482850" y="4502150"/>
              <a:ext cx="361950" cy="285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70" name="Straight Connector 74773"/>
            <p:cNvCxnSpPr>
              <a:cxnSpLocks noChangeShapeType="1"/>
              <a:stCxn id="69649" idx="6"/>
              <a:endCxn id="69650" idx="1"/>
            </p:cNvCxnSpPr>
            <p:nvPr/>
          </p:nvCxnSpPr>
          <p:spPr bwMode="auto">
            <a:xfrm>
              <a:off x="3009900" y="4502150"/>
              <a:ext cx="125778" cy="306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71" name="Straight Connector 74775"/>
            <p:cNvCxnSpPr>
              <a:cxnSpLocks noChangeShapeType="1"/>
              <a:stCxn id="69649" idx="5"/>
              <a:endCxn id="69651" idx="2"/>
            </p:cNvCxnSpPr>
            <p:nvPr/>
          </p:nvCxnSpPr>
          <p:spPr bwMode="auto">
            <a:xfrm>
              <a:off x="2985722" y="4551541"/>
              <a:ext cx="557578" cy="649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72" name="Straight Connector 74777"/>
            <p:cNvCxnSpPr>
              <a:cxnSpLocks noChangeShapeType="1"/>
              <a:stCxn id="69650" idx="6"/>
              <a:endCxn id="69646" idx="2"/>
            </p:cNvCxnSpPr>
            <p:nvPr/>
          </p:nvCxnSpPr>
          <p:spPr bwMode="auto">
            <a:xfrm>
              <a:off x="3276600" y="4857750"/>
              <a:ext cx="749300" cy="50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9673" name="Straight Connector 74779"/>
            <p:cNvCxnSpPr>
              <a:cxnSpLocks noChangeShapeType="1"/>
              <a:stCxn id="69651" idx="5"/>
              <a:endCxn id="69646" idx="1"/>
            </p:cNvCxnSpPr>
            <p:nvPr/>
          </p:nvCxnSpPr>
          <p:spPr bwMode="auto">
            <a:xfrm>
              <a:off x="3684222" y="4665841"/>
              <a:ext cx="365856" cy="193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69674" name="TextBox 74780"/>
            <p:cNvSpPr txBox="1">
              <a:spLocks noChangeArrowheads="1"/>
            </p:cNvSpPr>
            <p:nvPr/>
          </p:nvSpPr>
          <p:spPr bwMode="auto">
            <a:xfrm>
              <a:off x="1244600" y="4102100"/>
              <a:ext cx="5842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 b="1"/>
                <a:t>AS1</a:t>
              </a:r>
            </a:p>
          </p:txBody>
        </p:sp>
        <p:sp>
          <p:nvSpPr>
            <p:cNvPr id="69675" name="TextBox 61"/>
            <p:cNvSpPr txBox="1">
              <a:spLocks noChangeArrowheads="1"/>
            </p:cNvSpPr>
            <p:nvPr/>
          </p:nvSpPr>
          <p:spPr bwMode="auto">
            <a:xfrm>
              <a:off x="4394200" y="5562600"/>
              <a:ext cx="5842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 b="1"/>
                <a:t>AS2</a:t>
              </a:r>
            </a:p>
          </p:txBody>
        </p:sp>
        <p:sp>
          <p:nvSpPr>
            <p:cNvPr id="69676" name="TextBox 62"/>
            <p:cNvSpPr txBox="1">
              <a:spLocks noChangeArrowheads="1"/>
            </p:cNvSpPr>
            <p:nvPr/>
          </p:nvSpPr>
          <p:spPr bwMode="auto">
            <a:xfrm>
              <a:off x="2463800" y="4051300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Z0</a:t>
              </a:r>
            </a:p>
          </p:txBody>
        </p:sp>
        <p:sp>
          <p:nvSpPr>
            <p:cNvPr id="69677" name="Rounded Rectangle 74781"/>
            <p:cNvSpPr>
              <a:spLocks noChangeArrowheads="1"/>
            </p:cNvSpPr>
            <p:nvPr/>
          </p:nvSpPr>
          <p:spPr bwMode="auto">
            <a:xfrm>
              <a:off x="1257300" y="4051300"/>
              <a:ext cx="3086100" cy="19304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78" name="TextBox 64"/>
            <p:cNvSpPr txBox="1">
              <a:spLocks noChangeArrowheads="1"/>
            </p:cNvSpPr>
            <p:nvPr/>
          </p:nvSpPr>
          <p:spPr bwMode="auto">
            <a:xfrm>
              <a:off x="1054100" y="5283200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Z1</a:t>
              </a:r>
            </a:p>
          </p:txBody>
        </p:sp>
        <p:sp>
          <p:nvSpPr>
            <p:cNvPr id="69679" name="TextBox 65"/>
            <p:cNvSpPr txBox="1">
              <a:spLocks noChangeArrowheads="1"/>
            </p:cNvSpPr>
            <p:nvPr/>
          </p:nvSpPr>
          <p:spPr bwMode="auto">
            <a:xfrm>
              <a:off x="2070100" y="5613400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Z2</a:t>
              </a:r>
            </a:p>
          </p:txBody>
        </p:sp>
        <p:sp>
          <p:nvSpPr>
            <p:cNvPr id="69680" name="TextBox 66"/>
            <p:cNvSpPr txBox="1">
              <a:spLocks noChangeArrowheads="1"/>
            </p:cNvSpPr>
            <p:nvPr/>
          </p:nvSpPr>
          <p:spPr bwMode="auto">
            <a:xfrm>
              <a:off x="2946400" y="5626100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Z3</a:t>
              </a:r>
            </a:p>
          </p:txBody>
        </p:sp>
      </p:grp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4089400" y="3162300"/>
            <a:ext cx="1636713" cy="2182813"/>
          </a:xfrm>
          <a:prstGeom prst="straightConnector1">
            <a:avLst/>
          </a:prstGeom>
          <a:noFill/>
          <a:ln w="28575">
            <a:solidFill>
              <a:srgbClr val="D60093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2" name="Oval 101"/>
          <p:cNvSpPr>
            <a:spLocks noChangeArrowheads="1"/>
          </p:cNvSpPr>
          <p:nvPr/>
        </p:nvSpPr>
        <p:spPr bwMode="auto">
          <a:xfrm>
            <a:off x="5626100" y="5930900"/>
            <a:ext cx="247650" cy="247650"/>
          </a:xfrm>
          <a:prstGeom prst="ellipse">
            <a:avLst/>
          </a:prstGeom>
          <a:noFill/>
          <a:ln w="28575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GB">
              <a:cs typeface="+mn-cs"/>
            </a:endParaRPr>
          </a:p>
        </p:txBody>
      </p:sp>
      <p:sp>
        <p:nvSpPr>
          <p:cNvPr id="103" name="Oval 102"/>
          <p:cNvSpPr>
            <a:spLocks noChangeArrowheads="1"/>
          </p:cNvSpPr>
          <p:nvPr/>
        </p:nvSpPr>
        <p:spPr bwMode="auto">
          <a:xfrm>
            <a:off x="5727700" y="5321300"/>
            <a:ext cx="247650" cy="247650"/>
          </a:xfrm>
          <a:prstGeom prst="ellipse">
            <a:avLst/>
          </a:prstGeom>
          <a:noFill/>
          <a:ln w="28575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GB">
              <a:cs typeface="+mn-cs"/>
            </a:endParaRPr>
          </a:p>
        </p:txBody>
      </p:sp>
      <p:sp>
        <p:nvSpPr>
          <p:cNvPr id="104" name="Oval 103"/>
          <p:cNvSpPr>
            <a:spLocks noChangeArrowheads="1"/>
          </p:cNvSpPr>
          <p:nvPr/>
        </p:nvSpPr>
        <p:spPr bwMode="auto">
          <a:xfrm>
            <a:off x="7467600" y="4927600"/>
            <a:ext cx="247650" cy="247650"/>
          </a:xfrm>
          <a:prstGeom prst="ellipse">
            <a:avLst/>
          </a:prstGeom>
          <a:noFill/>
          <a:ln w="28575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GB">
              <a:cs typeface="+mn-cs"/>
            </a:endParaRPr>
          </a:p>
        </p:txBody>
      </p:sp>
      <p:sp>
        <p:nvSpPr>
          <p:cNvPr id="105" name="Oval 104"/>
          <p:cNvSpPr>
            <a:spLocks noChangeArrowheads="1"/>
          </p:cNvSpPr>
          <p:nvPr/>
        </p:nvSpPr>
        <p:spPr bwMode="auto">
          <a:xfrm>
            <a:off x="7950200" y="5219700"/>
            <a:ext cx="247650" cy="247650"/>
          </a:xfrm>
          <a:prstGeom prst="ellipse">
            <a:avLst/>
          </a:prstGeom>
          <a:noFill/>
          <a:ln w="28575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GB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38" y="301625"/>
            <a:ext cx="8382000" cy="487363"/>
          </a:xfrm>
        </p:spPr>
        <p:txBody>
          <a:bodyPr/>
          <a:lstStyle/>
          <a:p>
            <a:pPr eaLnBrk="1" hangingPunct="1"/>
            <a:r>
              <a:rPr lang="ro-RO" sz="2800">
                <a:solidFill>
                  <a:srgbClr val="0000FF"/>
                </a:solidFill>
                <a:latin typeface="Arial" charset="0"/>
              </a:rPr>
              <a:t>Mesaje OSPF</a:t>
            </a:r>
            <a:endParaRPr lang="en-US" sz="2800">
              <a:latin typeface="Arial" charset="0"/>
            </a:endParaRPr>
          </a:p>
        </p:txBody>
      </p:sp>
      <p:sp>
        <p:nvSpPr>
          <p:cNvPr id="70658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927100"/>
            <a:ext cx="8204200" cy="5461000"/>
          </a:xfrm>
        </p:spPr>
        <p:txBody>
          <a:bodyPr/>
          <a:lstStyle/>
          <a:p>
            <a:pPr eaLnBrk="1" hangingPunct="1">
              <a:spcAft>
                <a:spcPts val="300"/>
              </a:spcAft>
              <a:buFontTx/>
              <a:buNone/>
            </a:pPr>
            <a:r>
              <a:rPr lang="ro-RO">
                <a:latin typeface="Arial" charset="0"/>
              </a:rPr>
              <a:t>Mesajele OSPF permit schimbul de informatii intre noduri </a:t>
            </a:r>
          </a:p>
          <a:p>
            <a:pPr eaLnBrk="1" hangingPunct="1">
              <a:spcAft>
                <a:spcPts val="300"/>
              </a:spcAft>
              <a:buFontTx/>
              <a:buNone/>
            </a:pPr>
            <a:r>
              <a:rPr lang="ro-RO">
                <a:latin typeface="Arial" charset="0"/>
              </a:rPr>
              <a:t>Sunt transmise in </a:t>
            </a:r>
            <a:r>
              <a:rPr lang="ro-RO">
                <a:solidFill>
                  <a:srgbClr val="0000FF"/>
                </a:solidFill>
                <a:latin typeface="Arial" charset="0"/>
              </a:rPr>
              <a:t>pachete IP</a:t>
            </a:r>
            <a:r>
              <a:rPr lang="ro-RO">
                <a:latin typeface="Arial" charset="0"/>
              </a:rPr>
              <a:t> cu 89 ca numar de protocol </a:t>
            </a:r>
          </a:p>
          <a:p>
            <a:pPr eaLnBrk="1" hangingPunct="1">
              <a:spcAft>
                <a:spcPts val="300"/>
              </a:spcAft>
              <a:buFontTx/>
              <a:buNone/>
            </a:pPr>
            <a:r>
              <a:rPr lang="ro-RO">
                <a:solidFill>
                  <a:srgbClr val="0000FF"/>
                </a:solidFill>
                <a:latin typeface="Arial" charset="0"/>
              </a:rPr>
              <a:t>Hello</a:t>
            </a:r>
            <a:r>
              <a:rPr lang="ro-RO">
                <a:latin typeface="Arial" charset="0"/>
              </a:rPr>
              <a:t> – stabileste si pastreaza legaturi cu vecinii</a:t>
            </a:r>
          </a:p>
          <a:p>
            <a:pPr eaLnBrk="1" hangingPunct="1">
              <a:spcAft>
                <a:spcPts val="300"/>
              </a:spcAft>
              <a:buFontTx/>
              <a:buNone/>
            </a:pPr>
            <a:r>
              <a:rPr lang="ro-RO">
                <a:latin typeface="Arial" charset="0"/>
              </a:rPr>
              <a:t>	descopera nodurile (rutere) cu care este conectat direct </a:t>
            </a:r>
          </a:p>
          <a:p>
            <a:pPr eaLnBrk="1" hangingPunct="1">
              <a:spcAft>
                <a:spcPts val="300"/>
              </a:spcAft>
              <a:buFontTx/>
              <a:buNone/>
            </a:pPr>
            <a:r>
              <a:rPr lang="en-GB">
                <a:solidFill>
                  <a:srgbClr val="3366FF"/>
                </a:solidFill>
                <a:latin typeface="Arial" charset="0"/>
              </a:rPr>
              <a:t>Link state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request - </a:t>
            </a:r>
            <a:r>
              <a:rPr lang="ro-RO">
                <a:latin typeface="Arial" charset="0"/>
              </a:rPr>
              <a:t>Cerere stare legătură </a:t>
            </a:r>
            <a:endParaRPr lang="ro-RO">
              <a:solidFill>
                <a:srgbClr val="0000FF"/>
              </a:solidFill>
              <a:latin typeface="Arial" charset="0"/>
            </a:endParaRPr>
          </a:p>
          <a:p>
            <a:pPr eaLnBrk="1" hangingPunct="1">
              <a:spcAft>
                <a:spcPts val="300"/>
              </a:spcAft>
              <a:buFontTx/>
              <a:buNone/>
            </a:pPr>
            <a:r>
              <a:rPr lang="ro-RO">
                <a:latin typeface="Arial" charset="0"/>
              </a:rPr>
              <a:t>	cere info despre anumite legături de la un alt ruter</a:t>
            </a:r>
            <a:endParaRPr lang="en-US">
              <a:latin typeface="Arial" charset="0"/>
            </a:endParaRPr>
          </a:p>
          <a:p>
            <a:pPr eaLnBrk="1" hangingPunct="1">
              <a:spcAft>
                <a:spcPts val="300"/>
              </a:spcAft>
              <a:buFontTx/>
              <a:buNone/>
            </a:pPr>
            <a:r>
              <a:rPr lang="en-GB">
                <a:solidFill>
                  <a:srgbClr val="0000FF"/>
                </a:solidFill>
                <a:latin typeface="Arial" charset="0"/>
              </a:rPr>
              <a:t>Link state update - </a:t>
            </a:r>
            <a:r>
              <a:rPr lang="ro-RO">
                <a:latin typeface="Arial" charset="0"/>
              </a:rPr>
              <a:t>Actualizare stare legătură </a:t>
            </a:r>
            <a:endParaRPr lang="ro-RO">
              <a:solidFill>
                <a:srgbClr val="0000FF"/>
              </a:solidFill>
              <a:latin typeface="Arial" charset="0"/>
            </a:endParaRPr>
          </a:p>
          <a:p>
            <a:pPr eaLnBrk="1" hangingPunct="1">
              <a:spcAft>
                <a:spcPts val="300"/>
              </a:spcAft>
              <a:buFontTx/>
              <a:buNone/>
            </a:pPr>
            <a:r>
              <a:rPr lang="ro-RO">
                <a:latin typeface="Arial" charset="0"/>
              </a:rPr>
              <a:t>	trimite info despre legaturi, ca raspuns la o cerere</a:t>
            </a:r>
          </a:p>
          <a:p>
            <a:pPr eaLnBrk="1" hangingPunct="1">
              <a:spcAft>
                <a:spcPts val="300"/>
              </a:spcAft>
              <a:buFontTx/>
              <a:buNone/>
            </a:pPr>
            <a:r>
              <a:rPr lang="en-GB">
                <a:solidFill>
                  <a:srgbClr val="0000FF"/>
                </a:solidFill>
                <a:latin typeface="Arial" charset="0"/>
              </a:rPr>
              <a:t>Link state ack - </a:t>
            </a:r>
            <a:r>
              <a:rPr lang="ro-RO">
                <a:latin typeface="Arial" charset="0"/>
              </a:rPr>
              <a:t>Confirmare stare legătură</a:t>
            </a:r>
            <a:endParaRPr lang="ro-RO">
              <a:solidFill>
                <a:srgbClr val="0000FF"/>
              </a:solidFill>
              <a:latin typeface="Arial" charset="0"/>
            </a:endParaRPr>
          </a:p>
          <a:p>
            <a:pPr eaLnBrk="1" hangingPunct="1">
              <a:spcAft>
                <a:spcPts val="300"/>
              </a:spcAft>
              <a:buFontTx/>
              <a:buNone/>
            </a:pPr>
            <a:r>
              <a:rPr lang="ro-RO">
                <a:latin typeface="Arial" charset="0"/>
              </a:rPr>
              <a:t>	confirmă primirea unui mesaj de actualizare</a:t>
            </a:r>
          </a:p>
          <a:p>
            <a:pPr eaLnBrk="1" hangingPunct="1">
              <a:spcAft>
                <a:spcPts val="300"/>
              </a:spcAft>
              <a:buFontTx/>
              <a:buNone/>
            </a:pPr>
            <a:r>
              <a:rPr lang="en-GB">
                <a:solidFill>
                  <a:srgbClr val="0000FF"/>
                </a:solidFill>
                <a:latin typeface="Arial" charset="0"/>
              </a:rPr>
              <a:t>Database description</a:t>
            </a:r>
            <a:r>
              <a:rPr lang="ro-RO">
                <a:solidFill>
                  <a:srgbClr val="0000FF"/>
                </a:solidFill>
                <a:latin typeface="Arial" charset="0"/>
              </a:rPr>
              <a:t> – </a:t>
            </a:r>
            <a:r>
              <a:rPr lang="ro-RO">
                <a:latin typeface="Arial" charset="0"/>
              </a:rPr>
              <a:t>trimite LSBD – LInk State Data Base</a:t>
            </a:r>
          </a:p>
          <a:p>
            <a:pPr eaLnBrk="1" hangingPunct="1">
              <a:spcAft>
                <a:spcPts val="300"/>
              </a:spcAft>
              <a:buFontTx/>
              <a:buNone/>
            </a:pPr>
            <a:r>
              <a:rPr lang="ro-RO">
                <a:latin typeface="Arial" charset="0"/>
              </a:rPr>
              <a:t>	mesajele contin info despre AS sau zonă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935C79B-994B-3142-BCCE-9754A2F3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" charset="0"/>
              </a:rPr>
              <a:t>Calcul rute - Nivel 1 (zona)</a:t>
            </a:r>
            <a:endParaRPr lang="en-GB" sz="2800">
              <a:latin typeface="Arial" charset="0"/>
            </a:endParaRPr>
          </a:p>
        </p:txBody>
      </p:sp>
      <p:sp>
        <p:nvSpPr>
          <p:cNvPr id="72706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03300"/>
            <a:ext cx="8382000" cy="3302000"/>
          </a:xfrm>
        </p:spPr>
        <p:txBody>
          <a:bodyPr/>
          <a:lstStyle/>
          <a:p>
            <a:pPr marL="0" indent="0" eaLnBrk="1" hangingPunct="1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Folosind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inundarea</a:t>
            </a:r>
            <a:r>
              <a:rPr lang="en-US">
                <a:latin typeface="Arial" charset="0"/>
              </a:rPr>
              <a:t>, fiecare ruter informeaza celelalte rutere din </a:t>
            </a:r>
            <a:r>
              <a:rPr lang="en-US" b="1">
                <a:latin typeface="Arial" charset="0"/>
              </a:rPr>
              <a:t>zona</a:t>
            </a:r>
            <a:r>
              <a:rPr lang="en-US">
                <a:latin typeface="Arial" charset="0"/>
              </a:rPr>
              <a:t> despre legaturile sale si costurile acestora</a:t>
            </a:r>
          </a:p>
          <a:p>
            <a:pPr marL="0" indent="0" eaLnBrk="1" hangingPunct="1">
              <a:spcAft>
                <a:spcPts val="600"/>
              </a:spcAf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ex. informatiile de starea legaturilor schimbate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intre noduri din Z1 </a:t>
            </a:r>
            <a:r>
              <a:rPr lang="en-US">
                <a:solidFill>
                  <a:srgbClr val="000000"/>
                </a:solidFill>
                <a:latin typeface="Arial" charset="0"/>
              </a:rPr>
              <a:t>nu se transmit in afara acestei zone!</a:t>
            </a:r>
          </a:p>
          <a:p>
            <a:pPr marL="0" indent="0" eaLnBrk="1" hangingPunct="1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Fiecare ruter (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inclusiv cele de granita zonala</a:t>
            </a:r>
            <a:r>
              <a:rPr lang="en-US">
                <a:latin typeface="Arial" charset="0"/>
              </a:rPr>
              <a:t>) din </a:t>
            </a:r>
            <a:r>
              <a:rPr lang="en-US" b="1">
                <a:latin typeface="Arial" charset="0"/>
              </a:rPr>
              <a:t>zon</a:t>
            </a:r>
            <a:r>
              <a:rPr lang="ro-RO" b="1">
                <a:latin typeface="Arial" charset="0"/>
              </a:rPr>
              <a:t>ă</a:t>
            </a:r>
            <a:r>
              <a:rPr lang="en-US">
                <a:latin typeface="Arial" charset="0"/>
              </a:rPr>
              <a:t> calculeaz</a:t>
            </a:r>
            <a:r>
              <a:rPr lang="ro-RO">
                <a:latin typeface="Arial" charset="0"/>
              </a:rPr>
              <a:t>ă</a:t>
            </a:r>
            <a:r>
              <a:rPr lang="en-US">
                <a:latin typeface="Arial" charset="0"/>
              </a:rPr>
              <a:t> separat c</a:t>
            </a:r>
            <a:r>
              <a:rPr lang="ro-RO">
                <a:latin typeface="Arial" charset="0"/>
              </a:rPr>
              <a:t>ă</a:t>
            </a:r>
            <a:r>
              <a:rPr lang="en-US">
                <a:latin typeface="Arial" charset="0"/>
              </a:rPr>
              <a:t>ile cele mai scurte catre ruterele din aceeasi zona</a:t>
            </a:r>
          </a:p>
          <a:p>
            <a:pPr marL="0" indent="0" eaLnBrk="1" hangingPunct="1">
              <a:spcAft>
                <a:spcPts val="600"/>
              </a:spcAft>
            </a:pPr>
            <a:r>
              <a:rPr lang="en-US">
                <a:latin typeface="Arial" charset="0"/>
              </a:rPr>
              <a:t>in final, un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ruterul de graniță zonală R</a:t>
            </a:r>
            <a:r>
              <a:rPr lang="en-US">
                <a:latin typeface="Arial" charset="0"/>
              </a:rPr>
              <a:t> va cunoaste caile cele mai scurte catre oricare rețea din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Z1</a:t>
            </a:r>
            <a:r>
              <a:rPr lang="en-US">
                <a:latin typeface="Arial" charset="0"/>
              </a:rPr>
              <a:t> si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Z2</a:t>
            </a:r>
          </a:p>
        </p:txBody>
      </p:sp>
      <p:grpSp>
        <p:nvGrpSpPr>
          <p:cNvPr id="72707" name="Group 2"/>
          <p:cNvGrpSpPr>
            <a:grpSpLocks/>
          </p:cNvGrpSpPr>
          <p:nvPr/>
        </p:nvGrpSpPr>
        <p:grpSpPr bwMode="auto">
          <a:xfrm>
            <a:off x="5016500" y="4470400"/>
            <a:ext cx="3924300" cy="1930400"/>
            <a:chOff x="5016500" y="4470400"/>
            <a:chExt cx="3924300" cy="1930400"/>
          </a:xfrm>
        </p:grpSpPr>
        <p:grpSp>
          <p:nvGrpSpPr>
            <p:cNvPr id="72708" name="Group 74782"/>
            <p:cNvGrpSpPr>
              <a:grpSpLocks/>
            </p:cNvGrpSpPr>
            <p:nvPr/>
          </p:nvGrpSpPr>
          <p:grpSpPr bwMode="auto">
            <a:xfrm>
              <a:off x="5016500" y="4470400"/>
              <a:ext cx="3924300" cy="1930400"/>
              <a:chOff x="4622800" y="3949700"/>
              <a:chExt cx="3924300" cy="1930400"/>
            </a:xfrm>
          </p:grpSpPr>
          <p:sp>
            <p:nvSpPr>
              <p:cNvPr id="72710" name="Oval 1"/>
              <p:cNvSpPr>
                <a:spLocks noChangeArrowheads="1"/>
              </p:cNvSpPr>
              <p:nvPr/>
            </p:nvSpPr>
            <p:spPr bwMode="auto">
              <a:xfrm>
                <a:off x="5207000" y="4089400"/>
                <a:ext cx="2590800" cy="104140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11" name="Summing Junction 2"/>
              <p:cNvSpPr>
                <a:spLocks noChangeArrowheads="1"/>
              </p:cNvSpPr>
              <p:nvPr/>
            </p:nvSpPr>
            <p:spPr bwMode="auto">
              <a:xfrm>
                <a:off x="5359400" y="4838700"/>
                <a:ext cx="165100" cy="139700"/>
              </a:xfrm>
              <a:prstGeom prst="flowChartSummingJunction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12" name="Summing Junction 14"/>
              <p:cNvSpPr>
                <a:spLocks noChangeArrowheads="1"/>
              </p:cNvSpPr>
              <p:nvPr/>
            </p:nvSpPr>
            <p:spPr bwMode="auto">
              <a:xfrm>
                <a:off x="6438900" y="5054600"/>
                <a:ext cx="165100" cy="139700"/>
              </a:xfrm>
              <a:prstGeom prst="flowChartSummingJunction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13" name="Summing Junction 15"/>
              <p:cNvSpPr>
                <a:spLocks noChangeArrowheads="1"/>
              </p:cNvSpPr>
              <p:nvPr/>
            </p:nvSpPr>
            <p:spPr bwMode="auto">
              <a:xfrm>
                <a:off x="7594600" y="4737100"/>
                <a:ext cx="165100" cy="139700"/>
              </a:xfrm>
              <a:prstGeom prst="flowChartSummingJunction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14" name="Summing Junction 16"/>
              <p:cNvSpPr>
                <a:spLocks noChangeArrowheads="1"/>
              </p:cNvSpPr>
              <p:nvPr/>
            </p:nvSpPr>
            <p:spPr bwMode="auto">
              <a:xfrm>
                <a:off x="5511800" y="4533900"/>
                <a:ext cx="165100" cy="139700"/>
              </a:xfrm>
              <a:prstGeom prst="flowChartSummingJunction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15" name="Summing Junction 17"/>
              <p:cNvSpPr>
                <a:spLocks noChangeArrowheads="1"/>
              </p:cNvSpPr>
              <p:nvPr/>
            </p:nvSpPr>
            <p:spPr bwMode="auto">
              <a:xfrm>
                <a:off x="5969000" y="4686300"/>
                <a:ext cx="165100" cy="139700"/>
              </a:xfrm>
              <a:prstGeom prst="flowChartSummingJunction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16" name="Summing Junction 18"/>
              <p:cNvSpPr>
                <a:spLocks noChangeArrowheads="1"/>
              </p:cNvSpPr>
              <p:nvPr/>
            </p:nvSpPr>
            <p:spPr bwMode="auto">
              <a:xfrm>
                <a:off x="6413500" y="4330700"/>
                <a:ext cx="165100" cy="139700"/>
              </a:xfrm>
              <a:prstGeom prst="flowChartSummingJunction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17" name="Summing Junction 19"/>
              <p:cNvSpPr>
                <a:spLocks noChangeArrowheads="1"/>
              </p:cNvSpPr>
              <p:nvPr/>
            </p:nvSpPr>
            <p:spPr bwMode="auto">
              <a:xfrm>
                <a:off x="6680200" y="4686300"/>
                <a:ext cx="165100" cy="139700"/>
              </a:xfrm>
              <a:prstGeom prst="flowChartSummingJunction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18" name="Summing Junction 20"/>
              <p:cNvSpPr>
                <a:spLocks noChangeArrowheads="1"/>
              </p:cNvSpPr>
              <p:nvPr/>
            </p:nvSpPr>
            <p:spPr bwMode="auto">
              <a:xfrm>
                <a:off x="7112000" y="4445000"/>
                <a:ext cx="165100" cy="139700"/>
              </a:xfrm>
              <a:prstGeom prst="flowChartSummingJunction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19" name="Oval 3"/>
              <p:cNvSpPr>
                <a:spLocks noChangeArrowheads="1"/>
              </p:cNvSpPr>
              <p:nvPr/>
            </p:nvSpPr>
            <p:spPr bwMode="auto">
              <a:xfrm>
                <a:off x="4851400" y="4978400"/>
                <a:ext cx="660400" cy="8382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20" name="Oval 22"/>
              <p:cNvSpPr>
                <a:spLocks noChangeArrowheads="1"/>
              </p:cNvSpPr>
              <p:nvPr/>
            </p:nvSpPr>
            <p:spPr bwMode="auto">
              <a:xfrm>
                <a:off x="5600700" y="5207000"/>
                <a:ext cx="901700" cy="4572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21" name="Oval 23"/>
              <p:cNvSpPr>
                <a:spLocks noChangeArrowheads="1"/>
              </p:cNvSpPr>
              <p:nvPr/>
            </p:nvSpPr>
            <p:spPr bwMode="auto">
              <a:xfrm>
                <a:off x="6654800" y="5219700"/>
                <a:ext cx="1066800" cy="596900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22" name="Summing Junction 24"/>
              <p:cNvSpPr>
                <a:spLocks noChangeArrowheads="1"/>
              </p:cNvSpPr>
              <p:nvPr/>
            </p:nvSpPr>
            <p:spPr bwMode="auto">
              <a:xfrm>
                <a:off x="6946900" y="5308600"/>
                <a:ext cx="165100" cy="139700"/>
              </a:xfrm>
              <a:prstGeom prst="flowChartSummingJunction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23" name="Summing Junction 25"/>
              <p:cNvSpPr>
                <a:spLocks noChangeArrowheads="1"/>
              </p:cNvSpPr>
              <p:nvPr/>
            </p:nvSpPr>
            <p:spPr bwMode="auto">
              <a:xfrm>
                <a:off x="5270500" y="5448300"/>
                <a:ext cx="165100" cy="139700"/>
              </a:xfrm>
              <a:prstGeom prst="flowChartSummingJunction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24" name="Summing Junction 26"/>
              <p:cNvSpPr>
                <a:spLocks noChangeArrowheads="1"/>
              </p:cNvSpPr>
              <p:nvPr/>
            </p:nvSpPr>
            <p:spPr bwMode="auto">
              <a:xfrm>
                <a:off x="5194300" y="5092700"/>
                <a:ext cx="165100" cy="139700"/>
              </a:xfrm>
              <a:prstGeom prst="flowChartSummingJunction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/>
              </a:p>
            </p:txBody>
          </p:sp>
          <p:cxnSp>
            <p:nvCxnSpPr>
              <p:cNvPr id="72725" name="Straight Connector 10"/>
              <p:cNvCxnSpPr>
                <a:cxnSpLocks noChangeShapeType="1"/>
                <a:stCxn id="72724" idx="0"/>
                <a:endCxn id="72711" idx="3"/>
              </p:cNvCxnSpPr>
              <p:nvPr/>
            </p:nvCxnSpPr>
            <p:spPr bwMode="auto">
              <a:xfrm flipV="1">
                <a:off x="5276850" y="4957941"/>
                <a:ext cx="106728" cy="1347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26" name="Straight Connector 21"/>
              <p:cNvCxnSpPr>
                <a:cxnSpLocks noChangeShapeType="1"/>
                <a:stCxn id="72724" idx="4"/>
                <a:endCxn id="72723" idx="1"/>
              </p:cNvCxnSpPr>
              <p:nvPr/>
            </p:nvCxnSpPr>
            <p:spPr bwMode="auto">
              <a:xfrm>
                <a:off x="5276850" y="5232400"/>
                <a:ext cx="17828" cy="2363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27" name="Straight Connector 28"/>
              <p:cNvCxnSpPr>
                <a:cxnSpLocks noChangeShapeType="1"/>
                <a:stCxn id="72711" idx="5"/>
              </p:cNvCxnSpPr>
              <p:nvPr/>
            </p:nvCxnSpPr>
            <p:spPr bwMode="auto">
              <a:xfrm>
                <a:off x="5500322" y="4957941"/>
                <a:ext cx="367078" cy="4014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28" name="Straight Connector 30"/>
              <p:cNvCxnSpPr>
                <a:cxnSpLocks noChangeShapeType="1"/>
                <a:endCxn id="72710" idx="4"/>
              </p:cNvCxnSpPr>
              <p:nvPr/>
            </p:nvCxnSpPr>
            <p:spPr bwMode="auto">
              <a:xfrm flipV="1">
                <a:off x="6172200" y="5130800"/>
                <a:ext cx="330200" cy="1905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29" name="Straight Connector 74756"/>
              <p:cNvCxnSpPr>
                <a:cxnSpLocks noChangeShapeType="1"/>
                <a:stCxn id="72712" idx="5"/>
                <a:endCxn id="72722" idx="1"/>
              </p:cNvCxnSpPr>
              <p:nvPr/>
            </p:nvCxnSpPr>
            <p:spPr bwMode="auto">
              <a:xfrm>
                <a:off x="6579822" y="5173841"/>
                <a:ext cx="391256" cy="1552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30" name="Straight Connector 74758"/>
              <p:cNvCxnSpPr>
                <a:cxnSpLocks noChangeShapeType="1"/>
                <a:stCxn id="72713" idx="5"/>
              </p:cNvCxnSpPr>
              <p:nvPr/>
            </p:nvCxnSpPr>
            <p:spPr bwMode="auto">
              <a:xfrm>
                <a:off x="7735522" y="4856341"/>
                <a:ext cx="494078" cy="5538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31" name="Straight Connector 74760"/>
              <p:cNvCxnSpPr>
                <a:cxnSpLocks noChangeShapeType="1"/>
                <a:stCxn id="72711" idx="0"/>
                <a:endCxn id="72714" idx="3"/>
              </p:cNvCxnSpPr>
              <p:nvPr/>
            </p:nvCxnSpPr>
            <p:spPr bwMode="auto">
              <a:xfrm flipV="1">
                <a:off x="5441950" y="4653141"/>
                <a:ext cx="94028" cy="1855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32" name="Straight Connector 74762"/>
              <p:cNvCxnSpPr>
                <a:cxnSpLocks noChangeShapeType="1"/>
                <a:stCxn id="72714" idx="5"/>
                <a:endCxn id="72715" idx="1"/>
              </p:cNvCxnSpPr>
              <p:nvPr/>
            </p:nvCxnSpPr>
            <p:spPr bwMode="auto">
              <a:xfrm>
                <a:off x="5652722" y="4653141"/>
                <a:ext cx="340456" cy="536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33" name="Straight Connector 74764"/>
              <p:cNvCxnSpPr>
                <a:cxnSpLocks noChangeShapeType="1"/>
                <a:stCxn id="72711" idx="7"/>
                <a:endCxn id="72715" idx="2"/>
              </p:cNvCxnSpPr>
              <p:nvPr/>
            </p:nvCxnSpPr>
            <p:spPr bwMode="auto">
              <a:xfrm flipV="1">
                <a:off x="5500322" y="4756150"/>
                <a:ext cx="468678" cy="1030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34" name="Straight Connector 74766"/>
              <p:cNvCxnSpPr>
                <a:cxnSpLocks noChangeShapeType="1"/>
                <a:stCxn id="72717" idx="0"/>
                <a:endCxn id="72712" idx="1"/>
              </p:cNvCxnSpPr>
              <p:nvPr/>
            </p:nvCxnSpPr>
            <p:spPr bwMode="auto">
              <a:xfrm flipH="1">
                <a:off x="6463078" y="4686300"/>
                <a:ext cx="299672" cy="38875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35" name="Straight Connector 74769"/>
              <p:cNvCxnSpPr>
                <a:cxnSpLocks noChangeShapeType="1"/>
                <a:stCxn id="72715" idx="5"/>
                <a:endCxn id="72717" idx="3"/>
              </p:cNvCxnSpPr>
              <p:nvPr/>
            </p:nvCxnSpPr>
            <p:spPr bwMode="auto">
              <a:xfrm>
                <a:off x="6109922" y="4805541"/>
                <a:ext cx="59445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36" name="Straight Connector 74771"/>
              <p:cNvCxnSpPr>
                <a:cxnSpLocks noChangeShapeType="1"/>
                <a:stCxn id="72715" idx="0"/>
                <a:endCxn id="72716" idx="2"/>
              </p:cNvCxnSpPr>
              <p:nvPr/>
            </p:nvCxnSpPr>
            <p:spPr bwMode="auto">
              <a:xfrm flipV="1">
                <a:off x="6051550" y="4400550"/>
                <a:ext cx="361950" cy="2857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37" name="Straight Connector 74773"/>
              <p:cNvCxnSpPr>
                <a:cxnSpLocks noChangeShapeType="1"/>
                <a:stCxn id="72716" idx="6"/>
                <a:endCxn id="72717" idx="1"/>
              </p:cNvCxnSpPr>
              <p:nvPr/>
            </p:nvCxnSpPr>
            <p:spPr bwMode="auto">
              <a:xfrm>
                <a:off x="6578600" y="4400550"/>
                <a:ext cx="125778" cy="3062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38" name="Straight Connector 74775"/>
              <p:cNvCxnSpPr>
                <a:cxnSpLocks noChangeShapeType="1"/>
                <a:stCxn id="72716" idx="5"/>
                <a:endCxn id="72718" idx="2"/>
              </p:cNvCxnSpPr>
              <p:nvPr/>
            </p:nvCxnSpPr>
            <p:spPr bwMode="auto">
              <a:xfrm>
                <a:off x="6554422" y="4449941"/>
                <a:ext cx="557578" cy="6490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39" name="Straight Connector 74777"/>
              <p:cNvCxnSpPr>
                <a:cxnSpLocks noChangeShapeType="1"/>
                <a:stCxn id="72717" idx="6"/>
                <a:endCxn id="72713" idx="2"/>
              </p:cNvCxnSpPr>
              <p:nvPr/>
            </p:nvCxnSpPr>
            <p:spPr bwMode="auto">
              <a:xfrm>
                <a:off x="6845300" y="4756150"/>
                <a:ext cx="749300" cy="50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2740" name="Straight Connector 74779"/>
              <p:cNvCxnSpPr>
                <a:cxnSpLocks noChangeShapeType="1"/>
                <a:stCxn id="72718" idx="5"/>
                <a:endCxn id="72713" idx="1"/>
              </p:cNvCxnSpPr>
              <p:nvPr/>
            </p:nvCxnSpPr>
            <p:spPr bwMode="auto">
              <a:xfrm>
                <a:off x="7252922" y="4564241"/>
                <a:ext cx="365856" cy="1933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72741" name="TextBox 74780"/>
              <p:cNvSpPr txBox="1">
                <a:spLocks noChangeArrowheads="1"/>
              </p:cNvSpPr>
              <p:nvPr/>
            </p:nvSpPr>
            <p:spPr bwMode="auto">
              <a:xfrm>
                <a:off x="4813300" y="4000500"/>
                <a:ext cx="584200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GB" sz="1600" b="1"/>
                  <a:t>AS1</a:t>
                </a:r>
              </a:p>
            </p:txBody>
          </p:sp>
          <p:sp>
            <p:nvSpPr>
              <p:cNvPr id="72742" name="TextBox 61"/>
              <p:cNvSpPr txBox="1">
                <a:spLocks noChangeArrowheads="1"/>
              </p:cNvSpPr>
              <p:nvPr/>
            </p:nvSpPr>
            <p:spPr bwMode="auto">
              <a:xfrm>
                <a:off x="7962900" y="5461000"/>
                <a:ext cx="584200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GB" sz="1600" b="1"/>
                  <a:t>AS2</a:t>
                </a:r>
              </a:p>
            </p:txBody>
          </p:sp>
          <p:sp>
            <p:nvSpPr>
              <p:cNvPr id="72743" name="TextBox 62"/>
              <p:cNvSpPr txBox="1">
                <a:spLocks noChangeArrowheads="1"/>
              </p:cNvSpPr>
              <p:nvPr/>
            </p:nvSpPr>
            <p:spPr bwMode="auto">
              <a:xfrm>
                <a:off x="6032500" y="3949700"/>
                <a:ext cx="444500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GB" sz="1600"/>
                  <a:t>Z0</a:t>
                </a:r>
              </a:p>
            </p:txBody>
          </p:sp>
          <p:sp>
            <p:nvSpPr>
              <p:cNvPr id="72744" name="Rounded Rectangle 74781"/>
              <p:cNvSpPr>
                <a:spLocks noChangeArrowheads="1"/>
              </p:cNvSpPr>
              <p:nvPr/>
            </p:nvSpPr>
            <p:spPr bwMode="auto">
              <a:xfrm>
                <a:off x="4826000" y="3949700"/>
                <a:ext cx="3086100" cy="1930400"/>
              </a:xfrm>
              <a:prstGeom prst="roundRect">
                <a:avLst>
                  <a:gd name="adj" fmla="val 16667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72745" name="TextBox 64"/>
              <p:cNvSpPr txBox="1">
                <a:spLocks noChangeArrowheads="1"/>
              </p:cNvSpPr>
              <p:nvPr/>
            </p:nvSpPr>
            <p:spPr bwMode="auto">
              <a:xfrm>
                <a:off x="4622800" y="5181600"/>
                <a:ext cx="444500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GB" sz="1600"/>
                  <a:t>Z1</a:t>
                </a:r>
              </a:p>
            </p:txBody>
          </p:sp>
          <p:sp>
            <p:nvSpPr>
              <p:cNvPr id="72746" name="TextBox 65"/>
              <p:cNvSpPr txBox="1">
                <a:spLocks noChangeArrowheads="1"/>
              </p:cNvSpPr>
              <p:nvPr/>
            </p:nvSpPr>
            <p:spPr bwMode="auto">
              <a:xfrm>
                <a:off x="5638800" y="5511800"/>
                <a:ext cx="444500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GB" sz="1600"/>
                  <a:t>Z2</a:t>
                </a:r>
              </a:p>
            </p:txBody>
          </p:sp>
          <p:sp>
            <p:nvSpPr>
              <p:cNvPr id="72747" name="TextBox 66"/>
              <p:cNvSpPr txBox="1">
                <a:spLocks noChangeArrowheads="1"/>
              </p:cNvSpPr>
              <p:nvPr/>
            </p:nvSpPr>
            <p:spPr bwMode="auto">
              <a:xfrm>
                <a:off x="6515100" y="5524500"/>
                <a:ext cx="444500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GB" sz="1600"/>
                  <a:t>Z3</a:t>
                </a:r>
              </a:p>
            </p:txBody>
          </p:sp>
        </p:grpSp>
        <p:sp>
          <p:nvSpPr>
            <p:cNvPr id="72709" name="TextBox 1"/>
            <p:cNvSpPr txBox="1">
              <a:spLocks noChangeArrowheads="1"/>
            </p:cNvSpPr>
            <p:nvPr/>
          </p:nvSpPr>
          <p:spPr bwMode="auto">
            <a:xfrm>
              <a:off x="5384800" y="5194300"/>
              <a:ext cx="2413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/>
                <a:t>R</a:t>
              </a:r>
            </a:p>
          </p:txBody>
        </p:sp>
      </p:grpSp>
      <p:sp>
        <p:nvSpPr>
          <p:cNvPr id="45" name="Footer Placeholder 4">
            <a:extLst>
              <a:ext uri="{FF2B5EF4-FFF2-40B4-BE49-F238E27FC236}">
                <a16:creationId xmlns:a16="http://schemas.microsoft.com/office/drawing/2014/main" id="{1FD448D2-247D-0B4E-A48C-CEC39914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>
          <a:xfrm>
            <a:off x="381000" y="317500"/>
            <a:ext cx="8382000" cy="487363"/>
          </a:xfrm>
        </p:spPr>
        <p:txBody>
          <a:bodyPr/>
          <a:lstStyle/>
          <a:p>
            <a:r>
              <a:rPr lang="en-US" sz="2800">
                <a:latin typeface="Arial" charset="0"/>
              </a:rPr>
              <a:t>Calcul rute - Nivel 2 (AS)</a:t>
            </a:r>
            <a:endParaRPr lang="en-GB" sz="2800">
              <a:latin typeface="Arial" charset="0"/>
            </a:endParaRPr>
          </a:p>
        </p:txBody>
      </p:sp>
      <p:sp>
        <p:nvSpPr>
          <p:cNvPr id="73730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825500"/>
            <a:ext cx="8382000" cy="3200400"/>
          </a:xfrm>
        </p:spPr>
        <p:txBody>
          <a:bodyPr/>
          <a:lstStyle/>
          <a:p>
            <a:pPr eaLnBrk="1" hangingPunct="1">
              <a:spcBef>
                <a:spcPts val="300"/>
              </a:spcBef>
              <a:buFontTx/>
              <a:buNone/>
              <a:defRPr/>
            </a:pPr>
            <a:r>
              <a:rPr lang="en-US" dirty="0" err="1">
                <a:solidFill>
                  <a:srgbClr val="0000FF"/>
                </a:solidFill>
              </a:rPr>
              <a:t>Ideea</a:t>
            </a:r>
            <a:r>
              <a:rPr lang="en-US" dirty="0"/>
              <a:t>: </a:t>
            </a:r>
            <a:r>
              <a:rPr lang="en-US" dirty="0" err="1"/>
              <a:t>calea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dirty="0" err="1"/>
              <a:t>pachet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zone </a:t>
            </a:r>
            <a:r>
              <a:rPr lang="en-US" dirty="0" err="1"/>
              <a:t>diferite</a:t>
            </a:r>
            <a:r>
              <a:rPr lang="en-US" dirty="0"/>
              <a:t> are </a:t>
            </a:r>
            <a:r>
              <a:rPr lang="en-US" dirty="0" err="1"/>
              <a:t>trei</a:t>
            </a:r>
            <a:r>
              <a:rPr lang="en-US" dirty="0"/>
              <a:t> </a:t>
            </a:r>
            <a:r>
              <a:rPr lang="en-US" dirty="0" err="1"/>
              <a:t>parti</a:t>
            </a:r>
            <a:r>
              <a:rPr lang="en-US" dirty="0"/>
              <a:t>: </a:t>
            </a:r>
          </a:p>
          <a:p>
            <a:pPr lvl="1" eaLnBrk="1" hangingPunct="1">
              <a:spcBef>
                <a:spcPts val="300"/>
              </a:spcBef>
              <a:defRPr/>
            </a:pPr>
            <a:r>
              <a:rPr lang="en-US" dirty="0"/>
              <a:t>de a </a:t>
            </a:r>
            <a:r>
              <a:rPr lang="en-US" dirty="0" err="1"/>
              <a:t>nodul</a:t>
            </a:r>
            <a:r>
              <a:rPr lang="en-US" dirty="0"/>
              <a:t> </a:t>
            </a:r>
            <a:r>
              <a:rPr lang="en-US" dirty="0" err="1"/>
              <a:t>sursa</a:t>
            </a:r>
            <a:r>
              <a:rPr lang="en-US" dirty="0"/>
              <a:t> la </a:t>
            </a:r>
            <a:r>
              <a:rPr lang="en-US" dirty="0" err="1"/>
              <a:t>zona</a:t>
            </a:r>
            <a:r>
              <a:rPr lang="en-US" dirty="0"/>
              <a:t> backbone</a:t>
            </a:r>
          </a:p>
          <a:p>
            <a:pPr lvl="1" eaLnBrk="1" hangingPunct="1">
              <a:spcBef>
                <a:spcPts val="300"/>
              </a:spcBef>
              <a:defRPr/>
            </a:pPr>
            <a:r>
              <a:rPr lang="en-US" dirty="0" err="1"/>
              <a:t>traverseaza</a:t>
            </a:r>
            <a:r>
              <a:rPr lang="en-US" dirty="0"/>
              <a:t> backbone</a:t>
            </a:r>
          </a:p>
          <a:p>
            <a:pPr lvl="1" eaLnBrk="1" hangingPunct="1">
              <a:spcBef>
                <a:spcPts val="300"/>
              </a:spcBef>
              <a:defRPr/>
            </a:pPr>
            <a:r>
              <a:rPr lang="en-US" dirty="0"/>
              <a:t>de la backbone la </a:t>
            </a:r>
            <a:r>
              <a:rPr lang="en-US" dirty="0" err="1"/>
              <a:t>reteaua</a:t>
            </a:r>
            <a:r>
              <a:rPr lang="en-US" dirty="0"/>
              <a:t> de </a:t>
            </a:r>
            <a:r>
              <a:rPr lang="en-US" dirty="0" err="1"/>
              <a:t>destinatie</a:t>
            </a:r>
            <a:endParaRPr lang="en-US" dirty="0"/>
          </a:p>
          <a:p>
            <a:pPr eaLnBrk="1" hangingPunct="1">
              <a:spcBef>
                <a:spcPts val="300"/>
              </a:spcBef>
              <a:buFontTx/>
              <a:buNone/>
              <a:defRPr/>
            </a:pPr>
            <a:r>
              <a:rPr lang="en-US" dirty="0" err="1"/>
              <a:t>Ruterele</a:t>
            </a:r>
            <a:r>
              <a:rPr lang="en-US" dirty="0"/>
              <a:t> de </a:t>
            </a:r>
            <a:r>
              <a:rPr lang="en-US" dirty="0" err="1">
                <a:solidFill>
                  <a:schemeClr val="accent2"/>
                </a:solidFill>
              </a:rPr>
              <a:t>coloana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vertebrala</a:t>
            </a:r>
            <a:r>
              <a:rPr lang="en-US" dirty="0"/>
              <a:t> (</a:t>
            </a:r>
            <a:r>
              <a:rPr lang="en-US" dirty="0">
                <a:solidFill>
                  <a:schemeClr val="accent2"/>
                </a:solidFill>
              </a:rPr>
              <a:t>backbone)</a:t>
            </a:r>
            <a:r>
              <a:rPr lang="en-US" dirty="0"/>
              <a:t> </a:t>
            </a:r>
            <a:endParaRPr lang="ro-RO" dirty="0"/>
          </a:p>
          <a:p>
            <a:pPr lvl="1" eaLnBrk="1" hangingPunct="1">
              <a:spcBef>
                <a:spcPts val="300"/>
              </a:spcBef>
              <a:buFontTx/>
              <a:buNone/>
              <a:defRPr/>
            </a:pPr>
            <a:r>
              <a:rPr lang="ro-RO" dirty="0"/>
              <a:t>primesc</a:t>
            </a:r>
            <a:r>
              <a:rPr lang="en-US" dirty="0"/>
              <a:t> </a:t>
            </a:r>
            <a:r>
              <a:rPr lang="en-US" dirty="0" err="1"/>
              <a:t>informatii</a:t>
            </a:r>
            <a:r>
              <a:rPr lang="en-US" dirty="0"/>
              <a:t> de la </a:t>
            </a:r>
            <a:r>
              <a:rPr lang="en-US" dirty="0" err="1">
                <a:solidFill>
                  <a:schemeClr val="accent2"/>
                </a:solidFill>
              </a:rPr>
              <a:t>ruterele</a:t>
            </a:r>
            <a:r>
              <a:rPr lang="en-US" dirty="0">
                <a:solidFill>
                  <a:schemeClr val="accent2"/>
                </a:solidFill>
              </a:rPr>
              <a:t> de </a:t>
            </a:r>
            <a:r>
              <a:rPr lang="en-US" dirty="0" err="1">
                <a:solidFill>
                  <a:schemeClr val="accent2"/>
                </a:solidFill>
              </a:rPr>
              <a:t>granita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zonale</a:t>
            </a:r>
            <a:r>
              <a:rPr lang="en-US" dirty="0"/>
              <a:t> </a:t>
            </a:r>
            <a:r>
              <a:rPr lang="en-US" dirty="0" err="1"/>
              <a:t>si</a:t>
            </a:r>
            <a:endParaRPr lang="en-US" dirty="0"/>
          </a:p>
          <a:p>
            <a:pPr lvl="1" eaLnBrk="1" hangingPunct="1">
              <a:spcBef>
                <a:spcPts val="300"/>
              </a:spcBef>
              <a:buFontTx/>
              <a:buNone/>
              <a:defRPr/>
            </a:pPr>
            <a:r>
              <a:rPr lang="ro-RO" dirty="0"/>
              <a:t>c</a:t>
            </a:r>
            <a:r>
              <a:rPr lang="en-US" dirty="0" err="1"/>
              <a:t>alculeaza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bune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ro-RO" dirty="0"/>
              <a:t>la retele din orice zona</a:t>
            </a:r>
          </a:p>
          <a:p>
            <a:pPr lvl="1" indent="0" eaLnBrk="1" hangingPunct="1">
              <a:spcBef>
                <a:spcPts val="300"/>
              </a:spcBef>
              <a:buFontTx/>
              <a:buNone/>
              <a:defRPr/>
            </a:pPr>
            <a:r>
              <a:rPr lang="en-US" dirty="0">
                <a:solidFill>
                  <a:schemeClr val="accent2"/>
                </a:solidFill>
              </a:rPr>
              <a:t>ex. </a:t>
            </a:r>
            <a:r>
              <a:rPr lang="en-US" dirty="0">
                <a:solidFill>
                  <a:srgbClr val="0000FF"/>
                </a:solidFill>
              </a:rPr>
              <a:t>R1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ofera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caile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cele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mai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scurte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pentru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Z1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si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Z2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  <a:p>
            <a:pPr lvl="1" indent="0" eaLnBrk="1" hangingPunct="1">
              <a:spcBef>
                <a:spcPts val="300"/>
              </a:spcBef>
              <a:buFont typeface="Arial" charset="0"/>
              <a:buNone/>
              <a:defRPr/>
            </a:pPr>
            <a:r>
              <a:rPr lang="en-US" dirty="0" err="1">
                <a:solidFill>
                  <a:srgbClr val="000000"/>
                </a:solidFill>
              </a:rPr>
              <a:t>ruterele</a:t>
            </a:r>
            <a:r>
              <a:rPr lang="en-US" dirty="0">
                <a:solidFill>
                  <a:srgbClr val="000000"/>
                </a:solidFill>
              </a:rPr>
              <a:t> din </a:t>
            </a:r>
            <a:r>
              <a:rPr lang="en-US" dirty="0">
                <a:solidFill>
                  <a:srgbClr val="0000FF"/>
                </a:solidFill>
              </a:rPr>
              <a:t>Z0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calculeaza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caile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catre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orice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retea</a:t>
            </a:r>
            <a:r>
              <a:rPr lang="en-US" dirty="0">
                <a:solidFill>
                  <a:srgbClr val="000000"/>
                </a:solidFill>
              </a:rPr>
              <a:t> din </a:t>
            </a:r>
            <a:r>
              <a:rPr lang="en-US" dirty="0">
                <a:solidFill>
                  <a:srgbClr val="0000FF"/>
                </a:solidFill>
              </a:rPr>
              <a:t>Z1,Z2</a:t>
            </a:r>
            <a:endParaRPr lang="ro-RO" dirty="0">
              <a:solidFill>
                <a:srgbClr val="0000FF"/>
              </a:solidFill>
            </a:endParaRPr>
          </a:p>
        </p:txBody>
      </p:sp>
      <p:grpSp>
        <p:nvGrpSpPr>
          <p:cNvPr id="74755" name="Group 74782"/>
          <p:cNvGrpSpPr>
            <a:grpSpLocks/>
          </p:cNvGrpSpPr>
          <p:nvPr/>
        </p:nvGrpSpPr>
        <p:grpSpPr bwMode="auto">
          <a:xfrm>
            <a:off x="4800600" y="4152900"/>
            <a:ext cx="4229100" cy="2273300"/>
            <a:chOff x="4622800" y="3949700"/>
            <a:chExt cx="3924300" cy="1930400"/>
          </a:xfrm>
        </p:grpSpPr>
        <p:sp>
          <p:nvSpPr>
            <p:cNvPr id="74759" name="Oval 1"/>
            <p:cNvSpPr>
              <a:spLocks noChangeArrowheads="1"/>
            </p:cNvSpPr>
            <p:nvPr/>
          </p:nvSpPr>
          <p:spPr bwMode="auto">
            <a:xfrm>
              <a:off x="5207000" y="4089400"/>
              <a:ext cx="2590800" cy="1041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60" name="Summing Junction 2"/>
            <p:cNvSpPr>
              <a:spLocks noChangeArrowheads="1"/>
            </p:cNvSpPr>
            <p:nvPr/>
          </p:nvSpPr>
          <p:spPr bwMode="auto">
            <a:xfrm>
              <a:off x="5359400" y="4838700"/>
              <a:ext cx="165100" cy="139700"/>
            </a:xfrm>
            <a:prstGeom prst="flowChartSummingJunction">
              <a:avLst/>
            </a:prstGeom>
            <a:solidFill>
              <a:srgbClr val="D6009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61" name="Summing Junction 14"/>
            <p:cNvSpPr>
              <a:spLocks noChangeArrowheads="1"/>
            </p:cNvSpPr>
            <p:nvPr/>
          </p:nvSpPr>
          <p:spPr bwMode="auto">
            <a:xfrm>
              <a:off x="6438900" y="5054600"/>
              <a:ext cx="165100" cy="139700"/>
            </a:xfrm>
            <a:prstGeom prst="flowChartSummingJunction">
              <a:avLst/>
            </a:prstGeom>
            <a:solidFill>
              <a:srgbClr val="D6009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62" name="Summing Junction 15"/>
            <p:cNvSpPr>
              <a:spLocks noChangeArrowheads="1"/>
            </p:cNvSpPr>
            <p:nvPr/>
          </p:nvSpPr>
          <p:spPr bwMode="auto">
            <a:xfrm>
              <a:off x="7594600" y="4737100"/>
              <a:ext cx="165100" cy="139700"/>
            </a:xfrm>
            <a:prstGeom prst="flowChartSummingJunction">
              <a:avLst/>
            </a:prstGeom>
            <a:solidFill>
              <a:srgbClr val="D6009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63" name="Summing Junction 16"/>
            <p:cNvSpPr>
              <a:spLocks noChangeArrowheads="1"/>
            </p:cNvSpPr>
            <p:nvPr/>
          </p:nvSpPr>
          <p:spPr bwMode="auto">
            <a:xfrm>
              <a:off x="5511800" y="45339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64" name="Summing Junction 17"/>
            <p:cNvSpPr>
              <a:spLocks noChangeArrowheads="1"/>
            </p:cNvSpPr>
            <p:nvPr/>
          </p:nvSpPr>
          <p:spPr bwMode="auto">
            <a:xfrm>
              <a:off x="5969000" y="46863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65" name="Summing Junction 18"/>
            <p:cNvSpPr>
              <a:spLocks noChangeArrowheads="1"/>
            </p:cNvSpPr>
            <p:nvPr/>
          </p:nvSpPr>
          <p:spPr bwMode="auto">
            <a:xfrm>
              <a:off x="6413500" y="43307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66" name="Summing Junction 19"/>
            <p:cNvSpPr>
              <a:spLocks noChangeArrowheads="1"/>
            </p:cNvSpPr>
            <p:nvPr/>
          </p:nvSpPr>
          <p:spPr bwMode="auto">
            <a:xfrm>
              <a:off x="6680200" y="46863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67" name="Summing Junction 20"/>
            <p:cNvSpPr>
              <a:spLocks noChangeArrowheads="1"/>
            </p:cNvSpPr>
            <p:nvPr/>
          </p:nvSpPr>
          <p:spPr bwMode="auto">
            <a:xfrm>
              <a:off x="7112000" y="44450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68" name="Oval 3"/>
            <p:cNvSpPr>
              <a:spLocks noChangeArrowheads="1"/>
            </p:cNvSpPr>
            <p:nvPr/>
          </p:nvSpPr>
          <p:spPr bwMode="auto">
            <a:xfrm>
              <a:off x="4851400" y="4978400"/>
              <a:ext cx="660400" cy="838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69" name="Oval 22"/>
            <p:cNvSpPr>
              <a:spLocks noChangeArrowheads="1"/>
            </p:cNvSpPr>
            <p:nvPr/>
          </p:nvSpPr>
          <p:spPr bwMode="auto">
            <a:xfrm>
              <a:off x="5600700" y="5207000"/>
              <a:ext cx="901700" cy="4572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70" name="Oval 23"/>
            <p:cNvSpPr>
              <a:spLocks noChangeArrowheads="1"/>
            </p:cNvSpPr>
            <p:nvPr/>
          </p:nvSpPr>
          <p:spPr bwMode="auto">
            <a:xfrm>
              <a:off x="6654800" y="5219700"/>
              <a:ext cx="1066800" cy="5969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71" name="Summing Junction 24"/>
            <p:cNvSpPr>
              <a:spLocks noChangeArrowheads="1"/>
            </p:cNvSpPr>
            <p:nvPr/>
          </p:nvSpPr>
          <p:spPr bwMode="auto">
            <a:xfrm>
              <a:off x="6946900" y="53086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72" name="Summing Junction 25"/>
            <p:cNvSpPr>
              <a:spLocks noChangeArrowheads="1"/>
            </p:cNvSpPr>
            <p:nvPr/>
          </p:nvSpPr>
          <p:spPr bwMode="auto">
            <a:xfrm>
              <a:off x="5270500" y="54483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4773" name="Summing Junction 26"/>
            <p:cNvSpPr>
              <a:spLocks noChangeArrowheads="1"/>
            </p:cNvSpPr>
            <p:nvPr/>
          </p:nvSpPr>
          <p:spPr bwMode="auto">
            <a:xfrm>
              <a:off x="5194300" y="5092700"/>
              <a:ext cx="165100" cy="139700"/>
            </a:xfrm>
            <a:prstGeom prst="flowChartSummingJunction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74774" name="Straight Connector 10"/>
            <p:cNvCxnSpPr>
              <a:cxnSpLocks noChangeShapeType="1"/>
              <a:stCxn id="74773" idx="0"/>
              <a:endCxn id="74760" idx="3"/>
            </p:cNvCxnSpPr>
            <p:nvPr/>
          </p:nvCxnSpPr>
          <p:spPr bwMode="auto">
            <a:xfrm flipV="1">
              <a:off x="5276850" y="4957941"/>
              <a:ext cx="106728" cy="1347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75" name="Straight Connector 21"/>
            <p:cNvCxnSpPr>
              <a:cxnSpLocks noChangeShapeType="1"/>
              <a:stCxn id="74773" idx="4"/>
              <a:endCxn id="74772" idx="1"/>
            </p:cNvCxnSpPr>
            <p:nvPr/>
          </p:nvCxnSpPr>
          <p:spPr bwMode="auto">
            <a:xfrm>
              <a:off x="5276850" y="5232400"/>
              <a:ext cx="17828" cy="2363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76" name="Straight Connector 28"/>
            <p:cNvCxnSpPr>
              <a:cxnSpLocks noChangeShapeType="1"/>
              <a:stCxn id="74760" idx="5"/>
            </p:cNvCxnSpPr>
            <p:nvPr/>
          </p:nvCxnSpPr>
          <p:spPr bwMode="auto">
            <a:xfrm>
              <a:off x="5500322" y="4957941"/>
              <a:ext cx="367078" cy="4014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77" name="Straight Connector 30"/>
            <p:cNvCxnSpPr>
              <a:cxnSpLocks noChangeShapeType="1"/>
              <a:endCxn id="74759" idx="4"/>
            </p:cNvCxnSpPr>
            <p:nvPr/>
          </p:nvCxnSpPr>
          <p:spPr bwMode="auto">
            <a:xfrm flipV="1">
              <a:off x="6172200" y="5130800"/>
              <a:ext cx="330200" cy="190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78" name="Straight Connector 74756"/>
            <p:cNvCxnSpPr>
              <a:cxnSpLocks noChangeShapeType="1"/>
              <a:stCxn id="74761" idx="5"/>
              <a:endCxn id="74771" idx="1"/>
            </p:cNvCxnSpPr>
            <p:nvPr/>
          </p:nvCxnSpPr>
          <p:spPr bwMode="auto">
            <a:xfrm>
              <a:off x="6579822" y="5173841"/>
              <a:ext cx="391256" cy="1552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79" name="Straight Connector 74758"/>
            <p:cNvCxnSpPr>
              <a:cxnSpLocks noChangeShapeType="1"/>
              <a:stCxn id="74762" idx="5"/>
            </p:cNvCxnSpPr>
            <p:nvPr/>
          </p:nvCxnSpPr>
          <p:spPr bwMode="auto">
            <a:xfrm>
              <a:off x="7735522" y="4856341"/>
              <a:ext cx="494078" cy="5538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80" name="Straight Connector 74760"/>
            <p:cNvCxnSpPr>
              <a:cxnSpLocks noChangeShapeType="1"/>
              <a:stCxn id="74760" idx="0"/>
              <a:endCxn id="74763" idx="3"/>
            </p:cNvCxnSpPr>
            <p:nvPr/>
          </p:nvCxnSpPr>
          <p:spPr bwMode="auto">
            <a:xfrm flipV="1">
              <a:off x="5441950" y="4653141"/>
              <a:ext cx="94028" cy="1855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81" name="Straight Connector 74762"/>
            <p:cNvCxnSpPr>
              <a:cxnSpLocks noChangeShapeType="1"/>
              <a:stCxn id="74763" idx="5"/>
              <a:endCxn id="74764" idx="1"/>
            </p:cNvCxnSpPr>
            <p:nvPr/>
          </p:nvCxnSpPr>
          <p:spPr bwMode="auto">
            <a:xfrm>
              <a:off x="5652722" y="4653141"/>
              <a:ext cx="340456" cy="536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82" name="Straight Connector 74764"/>
            <p:cNvCxnSpPr>
              <a:cxnSpLocks noChangeShapeType="1"/>
              <a:stCxn id="74760" idx="7"/>
              <a:endCxn id="74764" idx="2"/>
            </p:cNvCxnSpPr>
            <p:nvPr/>
          </p:nvCxnSpPr>
          <p:spPr bwMode="auto">
            <a:xfrm flipV="1">
              <a:off x="5500322" y="4756150"/>
              <a:ext cx="468678" cy="1030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83" name="Straight Connector 74766"/>
            <p:cNvCxnSpPr>
              <a:cxnSpLocks noChangeShapeType="1"/>
              <a:stCxn id="74766" idx="0"/>
              <a:endCxn id="74761" idx="1"/>
            </p:cNvCxnSpPr>
            <p:nvPr/>
          </p:nvCxnSpPr>
          <p:spPr bwMode="auto">
            <a:xfrm flipH="1">
              <a:off x="6463078" y="4686300"/>
              <a:ext cx="299672" cy="3887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84" name="Straight Connector 74769"/>
            <p:cNvCxnSpPr>
              <a:cxnSpLocks noChangeShapeType="1"/>
              <a:stCxn id="74764" idx="5"/>
              <a:endCxn id="74766" idx="3"/>
            </p:cNvCxnSpPr>
            <p:nvPr/>
          </p:nvCxnSpPr>
          <p:spPr bwMode="auto">
            <a:xfrm>
              <a:off x="6109922" y="4805541"/>
              <a:ext cx="59445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85" name="Straight Connector 74771"/>
            <p:cNvCxnSpPr>
              <a:cxnSpLocks noChangeShapeType="1"/>
              <a:stCxn id="74764" idx="0"/>
              <a:endCxn id="74765" idx="2"/>
            </p:cNvCxnSpPr>
            <p:nvPr/>
          </p:nvCxnSpPr>
          <p:spPr bwMode="auto">
            <a:xfrm flipV="1">
              <a:off x="6051550" y="4400550"/>
              <a:ext cx="361950" cy="2857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86" name="Straight Connector 74773"/>
            <p:cNvCxnSpPr>
              <a:cxnSpLocks noChangeShapeType="1"/>
              <a:stCxn id="74765" idx="6"/>
              <a:endCxn id="74766" idx="1"/>
            </p:cNvCxnSpPr>
            <p:nvPr/>
          </p:nvCxnSpPr>
          <p:spPr bwMode="auto">
            <a:xfrm>
              <a:off x="6578600" y="4400550"/>
              <a:ext cx="125778" cy="306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87" name="Straight Connector 74775"/>
            <p:cNvCxnSpPr>
              <a:cxnSpLocks noChangeShapeType="1"/>
              <a:stCxn id="74765" idx="5"/>
              <a:endCxn id="74767" idx="2"/>
            </p:cNvCxnSpPr>
            <p:nvPr/>
          </p:nvCxnSpPr>
          <p:spPr bwMode="auto">
            <a:xfrm>
              <a:off x="6554422" y="4449941"/>
              <a:ext cx="557578" cy="649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88" name="Straight Connector 74777"/>
            <p:cNvCxnSpPr>
              <a:cxnSpLocks noChangeShapeType="1"/>
              <a:stCxn id="74766" idx="6"/>
              <a:endCxn id="74762" idx="2"/>
            </p:cNvCxnSpPr>
            <p:nvPr/>
          </p:nvCxnSpPr>
          <p:spPr bwMode="auto">
            <a:xfrm>
              <a:off x="6845300" y="4756150"/>
              <a:ext cx="749300" cy="50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4789" name="Straight Connector 74779"/>
            <p:cNvCxnSpPr>
              <a:cxnSpLocks noChangeShapeType="1"/>
              <a:stCxn id="74767" idx="5"/>
              <a:endCxn id="74762" idx="1"/>
            </p:cNvCxnSpPr>
            <p:nvPr/>
          </p:nvCxnSpPr>
          <p:spPr bwMode="auto">
            <a:xfrm>
              <a:off x="7252922" y="4564241"/>
              <a:ext cx="365856" cy="193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74790" name="TextBox 74780"/>
            <p:cNvSpPr txBox="1">
              <a:spLocks noChangeArrowheads="1"/>
            </p:cNvSpPr>
            <p:nvPr/>
          </p:nvSpPr>
          <p:spPr bwMode="auto">
            <a:xfrm>
              <a:off x="4813300" y="4000500"/>
              <a:ext cx="5842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 b="1"/>
                <a:t>AS1</a:t>
              </a:r>
            </a:p>
          </p:txBody>
        </p:sp>
        <p:sp>
          <p:nvSpPr>
            <p:cNvPr id="74791" name="TextBox 61"/>
            <p:cNvSpPr txBox="1">
              <a:spLocks noChangeArrowheads="1"/>
            </p:cNvSpPr>
            <p:nvPr/>
          </p:nvSpPr>
          <p:spPr bwMode="auto">
            <a:xfrm>
              <a:off x="7962900" y="5461000"/>
              <a:ext cx="5842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 b="1"/>
                <a:t>AS2</a:t>
              </a:r>
            </a:p>
          </p:txBody>
        </p:sp>
        <p:sp>
          <p:nvSpPr>
            <p:cNvPr id="74792" name="TextBox 62"/>
            <p:cNvSpPr txBox="1">
              <a:spLocks noChangeArrowheads="1"/>
            </p:cNvSpPr>
            <p:nvPr/>
          </p:nvSpPr>
          <p:spPr bwMode="auto">
            <a:xfrm>
              <a:off x="6032500" y="3949700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Z0</a:t>
              </a:r>
            </a:p>
          </p:txBody>
        </p:sp>
        <p:sp>
          <p:nvSpPr>
            <p:cNvPr id="74793" name="Rounded Rectangle 74781"/>
            <p:cNvSpPr>
              <a:spLocks noChangeArrowheads="1"/>
            </p:cNvSpPr>
            <p:nvPr/>
          </p:nvSpPr>
          <p:spPr bwMode="auto">
            <a:xfrm>
              <a:off x="4826000" y="3949700"/>
              <a:ext cx="3086100" cy="1930400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4794" name="TextBox 64"/>
            <p:cNvSpPr txBox="1">
              <a:spLocks noChangeArrowheads="1"/>
            </p:cNvSpPr>
            <p:nvPr/>
          </p:nvSpPr>
          <p:spPr bwMode="auto">
            <a:xfrm>
              <a:off x="4622800" y="5397284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Z1</a:t>
              </a:r>
            </a:p>
          </p:txBody>
        </p:sp>
        <p:sp>
          <p:nvSpPr>
            <p:cNvPr id="74795" name="TextBox 65"/>
            <p:cNvSpPr txBox="1">
              <a:spLocks noChangeArrowheads="1"/>
            </p:cNvSpPr>
            <p:nvPr/>
          </p:nvSpPr>
          <p:spPr bwMode="auto">
            <a:xfrm>
              <a:off x="5638800" y="5511800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Z2</a:t>
              </a:r>
            </a:p>
          </p:txBody>
        </p:sp>
        <p:sp>
          <p:nvSpPr>
            <p:cNvPr id="74796" name="TextBox 66"/>
            <p:cNvSpPr txBox="1">
              <a:spLocks noChangeArrowheads="1"/>
            </p:cNvSpPr>
            <p:nvPr/>
          </p:nvSpPr>
          <p:spPr bwMode="auto">
            <a:xfrm>
              <a:off x="6515100" y="5524500"/>
              <a:ext cx="4445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/>
                <a:t>Z3</a:t>
              </a:r>
            </a:p>
          </p:txBody>
        </p:sp>
      </p:grpSp>
      <p:sp>
        <p:nvSpPr>
          <p:cNvPr id="74756" name="TextBox 42"/>
          <p:cNvSpPr txBox="1">
            <a:spLocks noChangeArrowheads="1"/>
          </p:cNvSpPr>
          <p:nvPr/>
        </p:nvSpPr>
        <p:spPr bwMode="auto">
          <a:xfrm>
            <a:off x="5003800" y="5499100"/>
            <a:ext cx="508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/>
              <a:t>R1</a:t>
            </a:r>
          </a:p>
        </p:txBody>
      </p:sp>
      <p:sp>
        <p:nvSpPr>
          <p:cNvPr id="74757" name="TextBox 44"/>
          <p:cNvSpPr txBox="1">
            <a:spLocks noChangeArrowheads="1"/>
          </p:cNvSpPr>
          <p:nvPr/>
        </p:nvSpPr>
        <p:spPr bwMode="auto">
          <a:xfrm>
            <a:off x="6261100" y="5613400"/>
            <a:ext cx="520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GB" sz="1800"/>
              <a:t>R2</a:t>
            </a:r>
          </a:p>
        </p:txBody>
      </p:sp>
      <p:sp>
        <p:nvSpPr>
          <p:cNvPr id="74758" name="TextBox 2"/>
          <p:cNvSpPr txBox="1">
            <a:spLocks noChangeArrowheads="1"/>
          </p:cNvSpPr>
          <p:nvPr/>
        </p:nvSpPr>
        <p:spPr bwMode="auto">
          <a:xfrm>
            <a:off x="393700" y="3987800"/>
            <a:ext cx="43053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900"/>
              </a:spcAft>
            </a:pPr>
            <a:r>
              <a:rPr lang="en-GB" sz="2000"/>
              <a:t>Rezultatele sunt </a:t>
            </a:r>
            <a:r>
              <a:rPr lang="en-GB" sz="2000">
                <a:solidFill>
                  <a:srgbClr val="0000FF"/>
                </a:solidFill>
              </a:rPr>
              <a:t>difuzate de la Z0 </a:t>
            </a:r>
            <a:r>
              <a:rPr lang="en-GB" sz="2000"/>
              <a:t>inapoi la </a:t>
            </a:r>
            <a:r>
              <a:rPr lang="en-GB" sz="2000">
                <a:solidFill>
                  <a:srgbClr val="0000FF"/>
                </a:solidFill>
              </a:rPr>
              <a:t>zonele stub</a:t>
            </a:r>
            <a:r>
              <a:rPr lang="en-GB" sz="2000"/>
              <a:t>, care actualizeaza caile cele mai scurte la retele din alte zone</a:t>
            </a:r>
          </a:p>
          <a:p>
            <a:pPr>
              <a:spcAft>
                <a:spcPts val="900"/>
              </a:spcAft>
            </a:pPr>
            <a:r>
              <a:rPr lang="en-GB" sz="2000">
                <a:solidFill>
                  <a:srgbClr val="0000FF"/>
                </a:solidFill>
              </a:rPr>
              <a:t>Ex. </a:t>
            </a:r>
            <a:r>
              <a:rPr lang="en-GB" sz="2000"/>
              <a:t>ruterele din Z2 vor sti sa aleaga intre R1 si R2 pentru rutare spre retele din alte zone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C802B1A4-F0E7-3648-9B16-96FAF77D3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2730500"/>
            <a:ext cx="42164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8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315913"/>
            <a:ext cx="8382000" cy="371475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BGP – Border Gateway Protocol</a:t>
            </a:r>
          </a:p>
        </p:txBody>
      </p:sp>
      <p:sp>
        <p:nvSpPr>
          <p:cNvPr id="56323" name="Text Box 6"/>
          <p:cNvSpPr txBox="1">
            <a:spLocks noChangeArrowheads="1"/>
          </p:cNvSpPr>
          <p:nvPr/>
        </p:nvSpPr>
        <p:spPr bwMode="auto">
          <a:xfrm>
            <a:off x="304800" y="708025"/>
            <a:ext cx="86868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ro-RO" sz="1800" b="1"/>
              <a:t>Algoritmi orientaţi</a:t>
            </a:r>
            <a:r>
              <a:rPr lang="en-US" sz="1800" b="1"/>
              <a:t> pe aspectele politice, de securitate, economice</a:t>
            </a:r>
          </a:p>
          <a:p>
            <a:pPr>
              <a:spcBef>
                <a:spcPct val="20000"/>
              </a:spcBef>
            </a:pPr>
            <a:r>
              <a:rPr lang="en-US" sz="1800" b="1"/>
              <a:t>Re</a:t>
            </a:r>
            <a:r>
              <a:rPr lang="ro-RO" sz="1800" b="1"/>
              <a:t>ţ</a:t>
            </a:r>
            <a:r>
              <a:rPr lang="en-US" sz="1800" b="1"/>
              <a:t>ea = ASes </a:t>
            </a:r>
            <a:r>
              <a:rPr lang="ro-RO" sz="1800" b="1"/>
              <a:t>ş</a:t>
            </a:r>
            <a:r>
              <a:rPr lang="en-US" sz="1800" b="1"/>
              <a:t>i conexiunile</a:t>
            </a:r>
          </a:p>
          <a:p>
            <a:pPr>
              <a:spcBef>
                <a:spcPct val="20000"/>
              </a:spcBef>
            </a:pPr>
            <a:r>
              <a:rPr lang="en-US" sz="1800" b="1"/>
              <a:t>Protocol = vectorul distan</a:t>
            </a:r>
            <a:r>
              <a:rPr lang="ro-RO" sz="1800" b="1"/>
              <a:t>ţ</a:t>
            </a:r>
            <a:r>
              <a:rPr lang="en-US" sz="1800" b="1"/>
              <a:t>elor</a:t>
            </a:r>
          </a:p>
          <a:p>
            <a:pPr>
              <a:spcBef>
                <a:spcPct val="20000"/>
              </a:spcBef>
            </a:pPr>
            <a:r>
              <a:rPr lang="en-US" sz="1800" b="1"/>
              <a:t>Tabelele de dirijare con</a:t>
            </a:r>
            <a:r>
              <a:rPr lang="ro-RO" sz="1800" b="1"/>
              <a:t>ţ</a:t>
            </a:r>
            <a:r>
              <a:rPr lang="en-US" sz="1800" b="1"/>
              <a:t>in </a:t>
            </a:r>
            <a:r>
              <a:rPr lang="ro-RO" sz="1800" b="1">
                <a:solidFill>
                  <a:srgbClr val="0000FF"/>
                </a:solidFill>
              </a:rPr>
              <a:t>ş</a:t>
            </a:r>
            <a:r>
              <a:rPr lang="en-US" sz="1800" b="1">
                <a:solidFill>
                  <a:srgbClr val="0000FF"/>
                </a:solidFill>
              </a:rPr>
              <a:t>i rutele </a:t>
            </a:r>
            <a:r>
              <a:rPr lang="en-US" sz="1800" b="1"/>
              <a:t>spre destina</a:t>
            </a:r>
            <a:r>
              <a:rPr lang="ro-RO" sz="1800" b="1"/>
              <a:t>ţ</a:t>
            </a:r>
            <a:r>
              <a:rPr lang="en-US" sz="1800" b="1"/>
              <a:t>ie</a:t>
            </a:r>
          </a:p>
          <a:p>
            <a:pPr>
              <a:spcBef>
                <a:spcPct val="20000"/>
              </a:spcBef>
            </a:pPr>
            <a:r>
              <a:rPr lang="en-US" sz="1800" b="1"/>
              <a:t>Comunic</a:t>
            </a:r>
            <a:r>
              <a:rPr lang="ro-RO" sz="1800" b="1"/>
              <a:t>ă</a:t>
            </a:r>
            <a:r>
              <a:rPr lang="en-US" sz="1800" b="1"/>
              <a:t> vecinilor c</a:t>
            </a:r>
            <a:r>
              <a:rPr lang="ro-RO" sz="1800" b="1"/>
              <a:t>ă</a:t>
            </a:r>
            <a:r>
              <a:rPr lang="en-US" sz="1800" b="1"/>
              <a:t>ile utilizate efectiv (ocoleste numaratoarea la infinit)</a:t>
            </a:r>
          </a:p>
          <a:p>
            <a:pPr>
              <a:spcBef>
                <a:spcPct val="20000"/>
              </a:spcBef>
            </a:pPr>
            <a:r>
              <a:rPr lang="en-US" sz="1800" b="1">
                <a:solidFill>
                  <a:schemeClr val="accent2"/>
                </a:solidFill>
              </a:rPr>
              <a:t>					Ex. pp. </a:t>
            </a:r>
            <a:r>
              <a:rPr lang="en-US" sz="1800" b="1">
                <a:solidFill>
                  <a:srgbClr val="0000FF"/>
                </a:solidFill>
              </a:rPr>
              <a:t>F foloseste calea FGCD la D</a:t>
            </a: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321300" y="3111500"/>
            <a:ext cx="3200400" cy="2209800"/>
            <a:chOff x="5321300" y="3111500"/>
            <a:chExt cx="3200400" cy="2209800"/>
          </a:xfrm>
        </p:grpSpPr>
        <p:sp>
          <p:nvSpPr>
            <p:cNvPr id="75783" name="TextBox 1"/>
            <p:cNvSpPr txBox="1">
              <a:spLocks noChangeArrowheads="1"/>
            </p:cNvSpPr>
            <p:nvPr/>
          </p:nvSpPr>
          <p:spPr bwMode="auto">
            <a:xfrm>
              <a:off x="5359400" y="3251200"/>
              <a:ext cx="3149600" cy="1815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600" b="1"/>
                <a:t>G se defecteaza</a:t>
              </a:r>
            </a:p>
            <a:p>
              <a:r>
                <a:rPr lang="en-GB" sz="1600" b="1"/>
                <a:t>Informatiile primite de F</a:t>
              </a:r>
            </a:p>
            <a:p>
              <a:r>
                <a:rPr lang="en-GB" sz="1600" b="1"/>
                <a:t>de la vecinii ramasi, despre D:</a:t>
              </a:r>
            </a:p>
            <a:p>
              <a:endParaRPr lang="en-GB" sz="1600" b="1"/>
            </a:p>
            <a:p>
              <a:r>
                <a:rPr lang="en-GB" sz="1600" b="1"/>
                <a:t>De la B: “</a:t>
              </a:r>
              <a:r>
                <a:rPr lang="en-GB" altLang="ja-JP" sz="1600" b="1"/>
                <a:t>Eu folosesc BCD</a:t>
              </a:r>
              <a:r>
                <a:rPr lang="en-GB" sz="1600" b="1"/>
                <a:t>”</a:t>
              </a:r>
              <a:endParaRPr lang="en-GB" altLang="ja-JP" sz="1600" b="1"/>
            </a:p>
            <a:p>
              <a:r>
                <a:rPr lang="en-GB" sz="1600" b="1"/>
                <a:t>De la I: “</a:t>
              </a:r>
              <a:r>
                <a:rPr lang="en-GB" altLang="ja-JP" sz="1600" b="1"/>
                <a:t>Eu folosesc IFGCD</a:t>
              </a:r>
              <a:r>
                <a:rPr lang="en-GB" sz="1600" b="1"/>
                <a:t>”</a:t>
              </a:r>
              <a:endParaRPr lang="en-GB" altLang="ja-JP" sz="1600" b="1"/>
            </a:p>
            <a:p>
              <a:r>
                <a:rPr lang="en-GB" sz="1600" b="1"/>
                <a:t>De la E: “</a:t>
              </a:r>
              <a:r>
                <a:rPr lang="en-GB" altLang="ja-JP" sz="1600" b="1"/>
                <a:t>Eu folosesc EFGCD</a:t>
              </a:r>
              <a:r>
                <a:rPr lang="en-GB" sz="1600" b="1"/>
                <a:t>”</a:t>
              </a:r>
            </a:p>
          </p:txBody>
        </p:sp>
        <p:sp>
          <p:nvSpPr>
            <p:cNvPr id="56326" name="AutoShape 6"/>
            <p:cNvSpPr>
              <a:spLocks/>
            </p:cNvSpPr>
            <p:nvPr/>
          </p:nvSpPr>
          <p:spPr bwMode="auto">
            <a:xfrm>
              <a:off x="5321300" y="3111500"/>
              <a:ext cx="3200400" cy="2209800"/>
            </a:xfrm>
            <a:prstGeom prst="borderCallout1">
              <a:avLst>
                <a:gd name="adj1" fmla="val 6185"/>
                <a:gd name="adj2" fmla="val -2759"/>
                <a:gd name="adj3" fmla="val 45042"/>
                <a:gd name="adj4" fmla="val -72995"/>
              </a:avLst>
            </a:prstGeom>
            <a:noFill/>
            <a:ln w="9525">
              <a:solidFill>
                <a:srgbClr val="D60093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endParaRPr lang="en-GB">
                <a:cs typeface="+mn-cs"/>
              </a:endParaRPr>
            </a:p>
          </p:txBody>
        </p:sp>
      </p:grpSp>
      <p:sp>
        <p:nvSpPr>
          <p:cNvPr id="56327" name="Oval 7"/>
          <p:cNvSpPr>
            <a:spLocks noChangeArrowheads="1"/>
          </p:cNvSpPr>
          <p:nvPr/>
        </p:nvSpPr>
        <p:spPr bwMode="auto">
          <a:xfrm>
            <a:off x="2400300" y="4000500"/>
            <a:ext cx="742950" cy="723900"/>
          </a:xfrm>
          <a:prstGeom prst="ellipse">
            <a:avLst/>
          </a:prstGeom>
          <a:noFill/>
          <a:ln w="9525">
            <a:solidFill>
              <a:srgbClr val="D6009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GB">
              <a:cs typeface="+mn-cs"/>
            </a:endParaRPr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5321300" y="5370513"/>
            <a:ext cx="337343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b="1" dirty="0">
                <a:solidFill>
                  <a:srgbClr val="D60093"/>
                </a:solidFill>
                <a:cs typeface="+mn-cs"/>
              </a:rPr>
              <a:t>F </a:t>
            </a:r>
            <a:r>
              <a:rPr lang="en-US" b="1" dirty="0" err="1">
                <a:solidFill>
                  <a:srgbClr val="D60093"/>
                </a:solidFill>
                <a:cs typeface="+mn-cs"/>
              </a:rPr>
              <a:t>elimina</a:t>
            </a:r>
            <a:r>
              <a:rPr lang="en-US" b="1" dirty="0">
                <a:solidFill>
                  <a:srgbClr val="D60093"/>
                </a:solidFill>
                <a:cs typeface="+mn-cs"/>
              </a:rPr>
              <a:t> </a:t>
            </a:r>
            <a:r>
              <a:rPr lang="en-US" b="1" dirty="0" err="1">
                <a:solidFill>
                  <a:srgbClr val="D60093"/>
                </a:solidFill>
                <a:cs typeface="+mn-cs"/>
              </a:rPr>
              <a:t>caile</a:t>
            </a:r>
            <a:r>
              <a:rPr lang="en-US" b="1" dirty="0">
                <a:solidFill>
                  <a:srgbClr val="D60093"/>
                </a:solidFill>
                <a:cs typeface="+mn-cs"/>
              </a:rPr>
              <a:t> care </a:t>
            </a:r>
            <a:r>
              <a:rPr lang="en-US" b="1" dirty="0" err="1">
                <a:solidFill>
                  <a:srgbClr val="D60093"/>
                </a:solidFill>
                <a:cs typeface="+mn-cs"/>
              </a:rPr>
              <a:t>contin</a:t>
            </a:r>
            <a:r>
              <a:rPr lang="en-US" b="1" dirty="0">
                <a:solidFill>
                  <a:srgbClr val="D60093"/>
                </a:solidFill>
                <a:cs typeface="+mn-cs"/>
              </a:rPr>
              <a:t> F </a:t>
            </a:r>
            <a:r>
              <a:rPr lang="en-US" b="1" dirty="0" err="1">
                <a:solidFill>
                  <a:srgbClr val="D60093"/>
                </a:solidFill>
                <a:cs typeface="+mn-cs"/>
              </a:rPr>
              <a:t>si</a:t>
            </a:r>
            <a:r>
              <a:rPr lang="en-US" b="1" dirty="0">
                <a:solidFill>
                  <a:srgbClr val="D60093"/>
                </a:solidFill>
                <a:cs typeface="+mn-cs"/>
              </a:rPr>
              <a:t> </a:t>
            </a:r>
            <a:r>
              <a:rPr lang="en-US" b="1" dirty="0" err="1">
                <a:solidFill>
                  <a:srgbClr val="D60093"/>
                </a:solidFill>
                <a:cs typeface="+mn-cs"/>
              </a:rPr>
              <a:t>alege</a:t>
            </a:r>
            <a:r>
              <a:rPr lang="en-US" b="1" dirty="0">
                <a:solidFill>
                  <a:srgbClr val="D60093"/>
                </a:solidFill>
                <a:cs typeface="+mn-cs"/>
              </a:rPr>
              <a:t> </a:t>
            </a:r>
            <a:r>
              <a:rPr lang="en-US" b="1" dirty="0" err="1">
                <a:solidFill>
                  <a:srgbClr val="D60093"/>
                </a:solidFill>
                <a:cs typeface="+mn-cs"/>
              </a:rPr>
              <a:t>calea</a:t>
            </a:r>
            <a:r>
              <a:rPr lang="en-US" b="1" dirty="0">
                <a:solidFill>
                  <a:srgbClr val="D60093"/>
                </a:solidFill>
                <a:cs typeface="+mn-cs"/>
              </a:rPr>
              <a:t> FBCD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AB05C7E-FC09-BC46-BA48-28BC8E46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7" grpId="0" animBg="1"/>
      <p:bldP spid="563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Dirijarea </a:t>
            </a:r>
            <a:r>
              <a:rPr lang="ro-RO" sz="2800">
                <a:latin typeface="Arial" charset="0"/>
              </a:rPr>
              <a:t>î</a:t>
            </a:r>
            <a:r>
              <a:rPr lang="en-US" sz="2800">
                <a:latin typeface="Arial" charset="0"/>
              </a:rPr>
              <a:t>n re</a:t>
            </a:r>
            <a:r>
              <a:rPr lang="ro-RO" sz="2800">
                <a:latin typeface="Arial" charset="0"/>
              </a:rPr>
              <a:t>ţ</a:t>
            </a:r>
            <a:r>
              <a:rPr lang="en-US" sz="2800">
                <a:latin typeface="Arial" charset="0"/>
              </a:rPr>
              <a:t>ele ad hoc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230188" y="957263"/>
            <a:ext cx="8610600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accent2"/>
                </a:solidFill>
              </a:rPr>
              <a:t>AODV – Ad hoc On demand Distance Vector</a:t>
            </a:r>
            <a:r>
              <a:rPr lang="en-US" sz="2000" b="1"/>
              <a:t> - Determin</a:t>
            </a:r>
            <a:r>
              <a:rPr lang="ro-RO" sz="2000" b="1"/>
              <a:t>ă</a:t>
            </a:r>
            <a:r>
              <a:rPr lang="en-US" sz="2000" b="1"/>
              <a:t> ruta la cerere</a:t>
            </a:r>
          </a:p>
          <a:p>
            <a:r>
              <a:rPr lang="en-US" sz="2000" b="1"/>
              <a:t>re</a:t>
            </a:r>
            <a:r>
              <a:rPr lang="ro-RO" sz="2000" b="1"/>
              <a:t>ţ</a:t>
            </a:r>
            <a:r>
              <a:rPr lang="en-US" sz="2000" b="1"/>
              <a:t>ea ad hoc = graf</a:t>
            </a:r>
          </a:p>
          <a:p>
            <a:pPr lvl="2"/>
            <a:r>
              <a:rPr lang="en-US" sz="2000" b="1"/>
              <a:t>Muchie = conexiune – nodurile pot comunica direct (radio)</a:t>
            </a:r>
          </a:p>
          <a:p>
            <a:endParaRPr lang="en-US" sz="2000" b="1"/>
          </a:p>
          <a:p>
            <a:r>
              <a:rPr lang="en-US" sz="2000" b="1"/>
              <a:t>Fiecare nod = ruter + gazd</a:t>
            </a:r>
            <a:r>
              <a:rPr lang="ro-RO" sz="2000" b="1"/>
              <a:t>ă</a:t>
            </a:r>
            <a:endParaRPr lang="en-US" sz="2000" b="1"/>
          </a:p>
          <a:p>
            <a:r>
              <a:rPr lang="en-US" sz="2000" b="1"/>
              <a:t>Con</a:t>
            </a:r>
            <a:r>
              <a:rPr lang="ro-RO" sz="2000" b="1"/>
              <a:t>ţ</a:t>
            </a:r>
            <a:r>
              <a:rPr lang="en-US" sz="2000" b="1"/>
              <a:t>ine </a:t>
            </a:r>
          </a:p>
          <a:p>
            <a:pPr lvl="1"/>
            <a:r>
              <a:rPr lang="en-US" sz="2000" b="1"/>
              <a:t>Tabela </a:t>
            </a:r>
            <a:r>
              <a:rPr lang="en-US" sz="2000" b="1">
                <a:solidFill>
                  <a:srgbClr val="7030A0"/>
                </a:solidFill>
              </a:rPr>
              <a:t>dirijare</a:t>
            </a:r>
          </a:p>
          <a:p>
            <a:pPr lvl="3"/>
            <a:r>
              <a:rPr lang="en-US" sz="2000" b="1"/>
              <a:t>destina</a:t>
            </a:r>
            <a:r>
              <a:rPr lang="ro-RO" sz="2000" b="1"/>
              <a:t>ţ</a:t>
            </a:r>
            <a:r>
              <a:rPr lang="en-US" sz="2000" b="1"/>
              <a:t>ie, </a:t>
            </a:r>
          </a:p>
          <a:p>
            <a:pPr lvl="3"/>
            <a:r>
              <a:rPr lang="en-US" sz="2000" b="1"/>
              <a:t>pas urm</a:t>
            </a:r>
            <a:r>
              <a:rPr lang="ro-RO" sz="2000" b="1"/>
              <a:t>ă</a:t>
            </a:r>
            <a:r>
              <a:rPr lang="en-US" sz="2000" b="1"/>
              <a:t>tor, </a:t>
            </a:r>
          </a:p>
          <a:p>
            <a:pPr lvl="3"/>
            <a:r>
              <a:rPr lang="en-US" sz="2000" b="1"/>
              <a:t>distan</a:t>
            </a:r>
            <a:r>
              <a:rPr lang="ro-RO" sz="2000" b="1"/>
              <a:t>ţă</a:t>
            </a:r>
            <a:r>
              <a:rPr lang="en-US" sz="2000" b="1"/>
              <a:t> </a:t>
            </a:r>
          </a:p>
          <a:p>
            <a:pPr lvl="3"/>
            <a:r>
              <a:rPr lang="en-US" sz="2000" b="1">
                <a:solidFill>
                  <a:srgbClr val="BFBFBF"/>
                </a:solidFill>
              </a:rPr>
              <a:t>nr secv destina</a:t>
            </a:r>
            <a:r>
              <a:rPr lang="ro-RO" sz="2000" b="1">
                <a:solidFill>
                  <a:srgbClr val="BFBFBF"/>
                </a:solidFill>
              </a:rPr>
              <a:t>ţ</a:t>
            </a:r>
            <a:r>
              <a:rPr lang="en-US" sz="2000" b="1">
                <a:solidFill>
                  <a:srgbClr val="BFBFBF"/>
                </a:solidFill>
              </a:rPr>
              <a:t>ie </a:t>
            </a:r>
          </a:p>
          <a:p>
            <a:pPr lvl="3"/>
            <a:r>
              <a:rPr lang="en-US" sz="2000" b="1">
                <a:solidFill>
                  <a:srgbClr val="BFBFBF"/>
                </a:solidFill>
              </a:rPr>
              <a:t>altele</a:t>
            </a:r>
          </a:p>
          <a:p>
            <a:pPr lvl="1"/>
            <a:r>
              <a:rPr lang="en-US" sz="2000" b="1">
                <a:solidFill>
                  <a:srgbClr val="BFBFBF"/>
                </a:solidFill>
              </a:rPr>
              <a:t>Tabela history</a:t>
            </a:r>
          </a:p>
          <a:p>
            <a:pPr lvl="3"/>
            <a:r>
              <a:rPr lang="en-US" sz="2000" b="1">
                <a:solidFill>
                  <a:srgbClr val="BFBFBF"/>
                </a:solidFill>
              </a:rPr>
              <a:t>identitatile cererilor precedente</a:t>
            </a:r>
          </a:p>
          <a:p>
            <a:pPr lvl="1"/>
            <a:r>
              <a:rPr lang="en-US" sz="2000" b="1">
                <a:solidFill>
                  <a:srgbClr val="BFBFBF"/>
                </a:solidFill>
              </a:rPr>
              <a:t>Tabela reverse route</a:t>
            </a:r>
          </a:p>
          <a:p>
            <a:pPr lvl="3"/>
            <a:r>
              <a:rPr lang="en-US" sz="2000" b="1">
                <a:solidFill>
                  <a:srgbClr val="BFBFBF"/>
                </a:solidFill>
              </a:rPr>
              <a:t>calea spre sursa unui pachet de cerere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DF0DFC5-3B7E-734B-B96E-F4FE1A50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Cum functioneaza?</a:t>
            </a:r>
            <a:endParaRPr lang="en-GB">
              <a:latin typeface="Arial" charset="0"/>
            </a:endParaRPr>
          </a:p>
        </p:txBody>
      </p:sp>
      <p:sp>
        <p:nvSpPr>
          <p:cNvPr id="77827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77828" name="Group 10"/>
          <p:cNvGrpSpPr>
            <a:grpSpLocks/>
          </p:cNvGrpSpPr>
          <p:nvPr/>
        </p:nvGrpSpPr>
        <p:grpSpPr bwMode="auto">
          <a:xfrm>
            <a:off x="165100" y="2489200"/>
            <a:ext cx="3594100" cy="3937000"/>
            <a:chOff x="165100" y="2488712"/>
            <a:chExt cx="3594100" cy="3937488"/>
          </a:xfrm>
        </p:grpSpPr>
        <p:pic>
          <p:nvPicPr>
            <p:cNvPr id="77834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100" y="2488712"/>
              <a:ext cx="3102264" cy="393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835" name="TextBox 6"/>
            <p:cNvSpPr txBox="1">
              <a:spLocks noChangeArrowheads="1"/>
            </p:cNvSpPr>
            <p:nvPr/>
          </p:nvSpPr>
          <p:spPr bwMode="auto">
            <a:xfrm>
              <a:off x="2578100" y="2514600"/>
              <a:ext cx="1181100" cy="923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GB" sz="1800"/>
                <a:t>zona  de difuzare nod A</a:t>
              </a:r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19100" y="1028700"/>
            <a:ext cx="8382000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263"/>
              </a:spcBef>
              <a:buClr>
                <a:schemeClr val="accent2"/>
              </a:buClr>
            </a:pPr>
            <a:r>
              <a:rPr lang="en-US">
                <a:solidFill>
                  <a:schemeClr val="accent2"/>
                </a:solidFill>
              </a:rPr>
              <a:t>Exemplu:</a:t>
            </a:r>
            <a:r>
              <a:rPr lang="en-US"/>
              <a:t> A vrea sa comunice cu I care nu e </a:t>
            </a:r>
            <a:r>
              <a:rPr lang="ro-RO"/>
              <a:t>î</a:t>
            </a:r>
            <a:r>
              <a:rPr lang="en-US"/>
              <a:t>n tabela sa</a:t>
            </a:r>
          </a:p>
          <a:p>
            <a:pPr lvl="1">
              <a:spcBef>
                <a:spcPts val="263"/>
              </a:spcBef>
              <a:buClr>
                <a:srgbClr val="FF0000"/>
              </a:buClr>
              <a:buFont typeface="Arial" charset="0"/>
              <a:buNone/>
            </a:pPr>
            <a:r>
              <a:rPr lang="en-US" sz="2000"/>
              <a:t>trebuie s</a:t>
            </a:r>
            <a:r>
              <a:rPr lang="ro-RO" sz="2000"/>
              <a:t>ă</a:t>
            </a:r>
            <a:r>
              <a:rPr lang="en-US" sz="2000"/>
              <a:t> descopere ruta </a:t>
            </a:r>
          </a:p>
          <a:p>
            <a:pPr lvl="1">
              <a:spcBef>
                <a:spcPts val="263"/>
              </a:spcBef>
              <a:buClr>
                <a:srgbClr val="FF0000"/>
              </a:buClr>
            </a:pPr>
            <a:r>
              <a:rPr lang="en-US" sz="2000"/>
              <a:t>trimite (broadcast) o </a:t>
            </a:r>
            <a:r>
              <a:rPr lang="en-US" sz="2000">
                <a:solidFill>
                  <a:srgbClr val="0000FF"/>
                </a:solidFill>
              </a:rPr>
              <a:t>cerere de ruta</a:t>
            </a:r>
            <a:r>
              <a:rPr lang="en-US" sz="2000"/>
              <a:t>, care ajunge la nodurile B si D</a:t>
            </a: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914900" y="3289300"/>
            <a:ext cx="2692400" cy="3044825"/>
            <a:chOff x="4216400" y="3149827"/>
            <a:chExt cx="2743200" cy="3184071"/>
          </a:xfrm>
        </p:grpSpPr>
        <p:pic>
          <p:nvPicPr>
            <p:cNvPr id="77831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400" y="3149827"/>
              <a:ext cx="2743200" cy="3184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7832" name="Straight Arrow Connector 12"/>
            <p:cNvCxnSpPr>
              <a:cxnSpLocks noChangeShapeType="1"/>
            </p:cNvCxnSpPr>
            <p:nvPr/>
          </p:nvCxnSpPr>
          <p:spPr bwMode="auto">
            <a:xfrm>
              <a:off x="5130800" y="3556000"/>
              <a:ext cx="317500" cy="60960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7833" name="Straight Arrow Connector 14"/>
            <p:cNvCxnSpPr>
              <a:cxnSpLocks noChangeShapeType="1"/>
            </p:cNvCxnSpPr>
            <p:nvPr/>
          </p:nvCxnSpPr>
          <p:spPr bwMode="auto">
            <a:xfrm>
              <a:off x="5194300" y="3517900"/>
              <a:ext cx="622300" cy="10160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81000" y="317500"/>
            <a:ext cx="8382000" cy="3149600"/>
          </a:xfrm>
        </p:spPr>
        <p:txBody>
          <a:bodyPr/>
          <a:lstStyle/>
          <a:p>
            <a:pPr>
              <a:spcBef>
                <a:spcPts val="300"/>
              </a:spcBef>
              <a:defRPr/>
            </a:pPr>
            <a:r>
              <a:rPr lang="en-GB" dirty="0" err="1"/>
              <a:t>daca</a:t>
            </a:r>
            <a:r>
              <a:rPr lang="en-GB" dirty="0"/>
              <a:t> B </a:t>
            </a:r>
            <a:r>
              <a:rPr lang="en-GB" dirty="0" err="1"/>
              <a:t>si</a:t>
            </a:r>
            <a:r>
              <a:rPr lang="en-GB" dirty="0"/>
              <a:t> D nu </a:t>
            </a:r>
            <a:r>
              <a:rPr lang="en-GB" dirty="0" err="1"/>
              <a:t>cunosc</a:t>
            </a:r>
            <a:r>
              <a:rPr lang="en-GB" dirty="0"/>
              <a:t> </a:t>
            </a:r>
            <a:r>
              <a:rPr lang="en-GB" dirty="0" err="1"/>
              <a:t>ruta</a:t>
            </a:r>
            <a:r>
              <a:rPr lang="en-GB" dirty="0"/>
              <a:t> </a:t>
            </a:r>
            <a:r>
              <a:rPr lang="en-GB" dirty="0" err="1"/>
              <a:t>spre</a:t>
            </a:r>
            <a:r>
              <a:rPr lang="en-GB" dirty="0"/>
              <a:t> I, </a:t>
            </a:r>
            <a:r>
              <a:rPr lang="en-GB" dirty="0" err="1"/>
              <a:t>cererea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re-</a:t>
            </a:r>
            <a:r>
              <a:rPr lang="en-GB" dirty="0" err="1"/>
              <a:t>transmisa</a:t>
            </a:r>
            <a:r>
              <a:rPr lang="en-GB" dirty="0"/>
              <a:t>, </a:t>
            </a:r>
            <a:r>
              <a:rPr lang="en-GB" dirty="0" err="1"/>
              <a:t>prin</a:t>
            </a:r>
            <a:r>
              <a:rPr lang="en-GB" dirty="0"/>
              <a:t> </a:t>
            </a:r>
            <a:r>
              <a:rPr lang="en-GB" dirty="0" err="1">
                <a:solidFill>
                  <a:srgbClr val="0000FF"/>
                </a:solidFill>
              </a:rPr>
              <a:t>inundare</a:t>
            </a:r>
            <a:r>
              <a:rPr lang="en-GB" dirty="0"/>
              <a:t>, </a:t>
            </a:r>
            <a:r>
              <a:rPr lang="en-GB" dirty="0" err="1"/>
              <a:t>celorlalte</a:t>
            </a:r>
            <a:r>
              <a:rPr lang="en-GB" dirty="0"/>
              <a:t> </a:t>
            </a:r>
            <a:r>
              <a:rPr lang="en-GB" dirty="0" err="1"/>
              <a:t>noduri</a:t>
            </a:r>
            <a:endParaRPr lang="en-GB" dirty="0"/>
          </a:p>
          <a:p>
            <a:pPr lvl="1">
              <a:spcBef>
                <a:spcPts val="300"/>
              </a:spcBef>
              <a:defRPr/>
            </a:pPr>
            <a:r>
              <a:rPr lang="en-GB" dirty="0" err="1"/>
              <a:t>mai</a:t>
            </a:r>
            <a:r>
              <a:rPr lang="en-GB" dirty="0"/>
              <a:t> </a:t>
            </a:r>
            <a:r>
              <a:rPr lang="en-GB" dirty="0" err="1"/>
              <a:t>intai</a:t>
            </a:r>
            <a:r>
              <a:rPr lang="en-GB" dirty="0"/>
              <a:t> C, F </a:t>
            </a:r>
            <a:r>
              <a:rPr lang="en-GB" dirty="0" err="1"/>
              <a:t>si</a:t>
            </a:r>
            <a:r>
              <a:rPr lang="en-GB" dirty="0"/>
              <a:t> G</a:t>
            </a:r>
          </a:p>
          <a:p>
            <a:pPr lvl="1">
              <a:spcBef>
                <a:spcPts val="300"/>
              </a:spcBef>
              <a:defRPr/>
            </a:pPr>
            <a:r>
              <a:rPr lang="en-GB" dirty="0" err="1"/>
              <a:t>apoi</a:t>
            </a:r>
            <a:r>
              <a:rPr lang="en-GB" dirty="0"/>
              <a:t> E, H </a:t>
            </a:r>
            <a:r>
              <a:rPr lang="en-GB" dirty="0" err="1"/>
              <a:t>si</a:t>
            </a:r>
            <a:r>
              <a:rPr lang="en-GB" dirty="0"/>
              <a:t> I</a:t>
            </a:r>
          </a:p>
          <a:p>
            <a:pPr>
              <a:spcBef>
                <a:spcPts val="300"/>
              </a:spcBef>
              <a:defRPr/>
            </a:pPr>
            <a:r>
              <a:rPr lang="en-GB" dirty="0" err="1"/>
              <a:t>daca</a:t>
            </a:r>
            <a:r>
              <a:rPr lang="en-GB" dirty="0"/>
              <a:t> </a:t>
            </a:r>
            <a:r>
              <a:rPr lang="en-GB" dirty="0" err="1"/>
              <a:t>cererea</a:t>
            </a:r>
            <a:r>
              <a:rPr lang="en-GB" dirty="0"/>
              <a:t> </a:t>
            </a:r>
            <a:r>
              <a:rPr lang="en-GB" dirty="0" err="1"/>
              <a:t>ajunge</a:t>
            </a:r>
            <a:r>
              <a:rPr lang="en-GB" dirty="0"/>
              <a:t> la I, </a:t>
            </a:r>
            <a:r>
              <a:rPr lang="en-GB" dirty="0" err="1"/>
              <a:t>acesta</a:t>
            </a:r>
            <a:r>
              <a:rPr lang="en-GB" dirty="0"/>
              <a:t> </a:t>
            </a:r>
            <a:r>
              <a:rPr lang="en-GB" dirty="0" err="1"/>
              <a:t>va</a:t>
            </a:r>
            <a:r>
              <a:rPr lang="en-GB" dirty="0"/>
              <a:t> </a:t>
            </a:r>
            <a:r>
              <a:rPr lang="en-GB" dirty="0" err="1"/>
              <a:t>returna</a:t>
            </a:r>
            <a:r>
              <a:rPr lang="en-GB" dirty="0"/>
              <a:t> un </a:t>
            </a:r>
            <a:r>
              <a:rPr lang="en-GB" dirty="0" err="1">
                <a:solidFill>
                  <a:srgbClr val="0000FF"/>
                </a:solidFill>
              </a:rPr>
              <a:t>raspuns</a:t>
            </a:r>
            <a:r>
              <a:rPr lang="en-GB" dirty="0"/>
              <a:t> </a:t>
            </a:r>
            <a:r>
              <a:rPr lang="en-GB" dirty="0" err="1"/>
              <a:t>catre</a:t>
            </a:r>
            <a:r>
              <a:rPr lang="en-GB" dirty="0"/>
              <a:t> A</a:t>
            </a:r>
          </a:p>
          <a:p>
            <a:pPr lvl="1">
              <a:spcBef>
                <a:spcPts val="300"/>
              </a:spcBef>
              <a:defRPr/>
            </a:pPr>
            <a:r>
              <a:rPr lang="en-GB" dirty="0" err="1"/>
              <a:t>raspunsul</a:t>
            </a:r>
            <a:r>
              <a:rPr lang="en-GB" dirty="0"/>
              <a:t> </a:t>
            </a:r>
            <a:r>
              <a:rPr lang="en-GB" dirty="0" err="1"/>
              <a:t>parcurge</a:t>
            </a:r>
            <a:r>
              <a:rPr lang="en-GB" dirty="0"/>
              <a:t> </a:t>
            </a:r>
            <a:r>
              <a:rPr lang="en-GB" dirty="0" err="1">
                <a:solidFill>
                  <a:srgbClr val="0000FF"/>
                </a:solidFill>
              </a:rPr>
              <a:t>calea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 err="1">
                <a:solidFill>
                  <a:srgbClr val="0000FF"/>
                </a:solidFill>
              </a:rPr>
              <a:t>inversa</a:t>
            </a:r>
            <a:r>
              <a:rPr lang="en-GB" dirty="0"/>
              <a:t> </a:t>
            </a:r>
            <a:r>
              <a:rPr lang="en-GB" dirty="0" err="1"/>
              <a:t>prin</a:t>
            </a:r>
            <a:r>
              <a:rPr lang="en-GB" dirty="0"/>
              <a:t> G </a:t>
            </a:r>
            <a:r>
              <a:rPr lang="en-GB" dirty="0" err="1"/>
              <a:t>si</a:t>
            </a:r>
            <a:r>
              <a:rPr lang="en-GB" dirty="0"/>
              <a:t> D la A (</a:t>
            </a:r>
            <a:r>
              <a:rPr lang="en-GB" dirty="0" err="1"/>
              <a:t>sageti</a:t>
            </a:r>
            <a:r>
              <a:rPr lang="en-GB" dirty="0"/>
              <a:t> </a:t>
            </a:r>
            <a:r>
              <a:rPr lang="en-GB" dirty="0" err="1"/>
              <a:t>negre</a:t>
            </a:r>
            <a:r>
              <a:rPr lang="en-GB" dirty="0"/>
              <a:t> </a:t>
            </a:r>
            <a:r>
              <a:rPr lang="en-GB" dirty="0" err="1"/>
              <a:t>pline</a:t>
            </a:r>
            <a:r>
              <a:rPr lang="en-GB" dirty="0"/>
              <a:t>)</a:t>
            </a:r>
          </a:p>
          <a:p>
            <a:pPr marL="457200" lvl="1" indent="0">
              <a:spcBef>
                <a:spcPts val="300"/>
              </a:spcBef>
              <a:buFont typeface="Arial" charset="0"/>
              <a:buNone/>
              <a:defRPr/>
            </a:pPr>
            <a:r>
              <a:rPr lang="en-GB" dirty="0">
                <a:solidFill>
                  <a:srgbClr val="0000FF"/>
                </a:solidFill>
                <a:sym typeface="Wingdings"/>
              </a:rPr>
              <a:t> </a:t>
            </a:r>
            <a:r>
              <a:rPr lang="en-GB" dirty="0" err="1">
                <a:solidFill>
                  <a:srgbClr val="0000FF"/>
                </a:solidFill>
                <a:sym typeface="Wingdings"/>
              </a:rPr>
              <a:t>fiecare</a:t>
            </a:r>
            <a:r>
              <a:rPr lang="en-GB" dirty="0">
                <a:solidFill>
                  <a:srgbClr val="0000FF"/>
                </a:solidFill>
                <a:sym typeface="Wingdings"/>
              </a:rPr>
              <a:t> nod </a:t>
            </a:r>
            <a:r>
              <a:rPr lang="en-GB" dirty="0" err="1">
                <a:solidFill>
                  <a:srgbClr val="0000FF"/>
                </a:solidFill>
                <a:sym typeface="Wingdings"/>
              </a:rPr>
              <a:t>trimite</a:t>
            </a:r>
            <a:r>
              <a:rPr lang="en-GB" dirty="0">
                <a:solidFill>
                  <a:srgbClr val="0000FF"/>
                </a:solidFill>
                <a:sym typeface="Wingdings"/>
              </a:rPr>
              <a:t> </a:t>
            </a:r>
            <a:r>
              <a:rPr lang="en-GB" dirty="0" err="1">
                <a:solidFill>
                  <a:srgbClr val="0000FF"/>
                </a:solidFill>
                <a:sym typeface="Wingdings"/>
              </a:rPr>
              <a:t>raspunsul</a:t>
            </a:r>
            <a:r>
              <a:rPr lang="en-GB" dirty="0">
                <a:solidFill>
                  <a:srgbClr val="0000FF"/>
                </a:solidFill>
                <a:sym typeface="Wingdings"/>
              </a:rPr>
              <a:t> </a:t>
            </a:r>
            <a:r>
              <a:rPr lang="en-GB" dirty="0" err="1">
                <a:solidFill>
                  <a:srgbClr val="0000FF"/>
                </a:solidFill>
                <a:sym typeface="Wingdings"/>
              </a:rPr>
              <a:t>vecinului</a:t>
            </a:r>
            <a:r>
              <a:rPr lang="en-GB" dirty="0">
                <a:solidFill>
                  <a:srgbClr val="0000FF"/>
                </a:solidFill>
                <a:sym typeface="Wingdings"/>
              </a:rPr>
              <a:t> de la care a </a:t>
            </a:r>
            <a:r>
              <a:rPr lang="en-GB" dirty="0" err="1">
                <a:solidFill>
                  <a:srgbClr val="0000FF"/>
                </a:solidFill>
                <a:sym typeface="Wingdings"/>
              </a:rPr>
              <a:t>primit</a:t>
            </a:r>
            <a:r>
              <a:rPr lang="en-GB" dirty="0">
                <a:solidFill>
                  <a:srgbClr val="0000FF"/>
                </a:solidFill>
                <a:sym typeface="Wingdings"/>
              </a:rPr>
              <a:t> </a:t>
            </a:r>
            <a:r>
              <a:rPr lang="en-GB" dirty="0" err="1">
                <a:solidFill>
                  <a:srgbClr val="0000FF"/>
                </a:solidFill>
                <a:sym typeface="Wingdings"/>
              </a:rPr>
              <a:t>cererea</a:t>
            </a:r>
            <a:r>
              <a:rPr lang="en-GB" dirty="0">
                <a:solidFill>
                  <a:srgbClr val="0000FF"/>
                </a:solidFill>
                <a:sym typeface="Wingdings"/>
              </a:rPr>
              <a:t> (</a:t>
            </a:r>
            <a:r>
              <a:rPr lang="en-GB" dirty="0" err="1">
                <a:solidFill>
                  <a:srgbClr val="0000FF"/>
                </a:solidFill>
                <a:sym typeface="Wingdings"/>
              </a:rPr>
              <a:t>sageti</a:t>
            </a:r>
            <a:r>
              <a:rPr lang="en-GB" dirty="0">
                <a:solidFill>
                  <a:srgbClr val="0000FF"/>
                </a:solidFill>
                <a:sym typeface="Wingdings"/>
              </a:rPr>
              <a:t> punctate) </a:t>
            </a:r>
            <a:endParaRPr lang="en-GB" dirty="0">
              <a:solidFill>
                <a:srgbClr val="0000FF"/>
              </a:solidFill>
            </a:endParaRPr>
          </a:p>
        </p:txBody>
      </p:sp>
      <p:sp>
        <p:nvSpPr>
          <p:cNvPr id="78851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469900" y="3568700"/>
            <a:ext cx="2730500" cy="3028950"/>
            <a:chOff x="342900" y="3136900"/>
            <a:chExt cx="2857500" cy="3333750"/>
          </a:xfrm>
        </p:grpSpPr>
        <p:pic>
          <p:nvPicPr>
            <p:cNvPr id="78858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" y="3136900"/>
              <a:ext cx="2857500" cy="3333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8859" name="Straight Arrow Connector 10"/>
            <p:cNvCxnSpPr>
              <a:cxnSpLocks noChangeShapeType="1"/>
            </p:cNvCxnSpPr>
            <p:nvPr/>
          </p:nvCxnSpPr>
          <p:spPr bwMode="auto">
            <a:xfrm>
              <a:off x="2374900" y="3721100"/>
              <a:ext cx="381000" cy="8890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8860" name="Straight Arrow Connector 12"/>
            <p:cNvCxnSpPr>
              <a:cxnSpLocks noChangeShapeType="1"/>
            </p:cNvCxnSpPr>
            <p:nvPr/>
          </p:nvCxnSpPr>
          <p:spPr bwMode="auto">
            <a:xfrm flipH="1">
              <a:off x="901700" y="4622800"/>
              <a:ext cx="609600" cy="41910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8861" name="Straight Arrow Connector 14"/>
            <p:cNvCxnSpPr>
              <a:cxnSpLocks noChangeShapeType="1"/>
            </p:cNvCxnSpPr>
            <p:nvPr/>
          </p:nvCxnSpPr>
          <p:spPr bwMode="auto">
            <a:xfrm>
              <a:off x="1625600" y="4660900"/>
              <a:ext cx="165100" cy="58420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5880100" y="3556000"/>
            <a:ext cx="2781300" cy="2960688"/>
            <a:chOff x="5880100" y="3098799"/>
            <a:chExt cx="2997200" cy="3417860"/>
          </a:xfrm>
        </p:grpSpPr>
        <p:pic>
          <p:nvPicPr>
            <p:cNvPr id="78854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0100" y="3098799"/>
              <a:ext cx="2997200" cy="3417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8855" name="Straight Arrow Connector 17"/>
            <p:cNvCxnSpPr>
              <a:cxnSpLocks noChangeShapeType="1"/>
            </p:cNvCxnSpPr>
            <p:nvPr/>
          </p:nvCxnSpPr>
          <p:spPr bwMode="auto">
            <a:xfrm flipH="1">
              <a:off x="8394700" y="3822700"/>
              <a:ext cx="76200" cy="77470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8856" name="Straight Arrow Connector 19"/>
            <p:cNvCxnSpPr>
              <a:cxnSpLocks noChangeShapeType="1"/>
            </p:cNvCxnSpPr>
            <p:nvPr/>
          </p:nvCxnSpPr>
          <p:spPr bwMode="auto">
            <a:xfrm>
              <a:off x="6337300" y="5270500"/>
              <a:ext cx="101600" cy="72390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8857" name="Straight Arrow Connector 21"/>
            <p:cNvCxnSpPr>
              <a:cxnSpLocks noChangeShapeType="1"/>
            </p:cNvCxnSpPr>
            <p:nvPr/>
          </p:nvCxnSpPr>
          <p:spPr bwMode="auto">
            <a:xfrm>
              <a:off x="7543800" y="5626100"/>
              <a:ext cx="165100" cy="41910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8382000" cy="487363"/>
          </a:xfrm>
        </p:spPr>
        <p:txBody>
          <a:bodyPr/>
          <a:lstStyle/>
          <a:p>
            <a:r>
              <a:rPr lang="en-GB">
                <a:latin typeface="Arial" charset="0"/>
              </a:rPr>
              <a:t>Probleme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00" y="825500"/>
            <a:ext cx="6007100" cy="5664200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GB" dirty="0" err="1"/>
              <a:t>Eliminarea</a:t>
            </a:r>
            <a:r>
              <a:rPr lang="en-GB" dirty="0"/>
              <a:t> </a:t>
            </a:r>
            <a:r>
              <a:rPr lang="en-GB" dirty="0" err="1"/>
              <a:t>replicilor</a:t>
            </a:r>
            <a:endParaRPr lang="en-GB" dirty="0"/>
          </a:p>
          <a:p>
            <a:pPr>
              <a:defRPr/>
            </a:pPr>
            <a:r>
              <a:rPr lang="en-GB" dirty="0" err="1"/>
              <a:t>pachete</a:t>
            </a:r>
            <a:r>
              <a:rPr lang="en-GB" dirty="0"/>
              <a:t> </a:t>
            </a:r>
            <a:r>
              <a:rPr lang="en-GB" dirty="0" err="1"/>
              <a:t>transmise</a:t>
            </a:r>
            <a:r>
              <a:rPr lang="en-GB" dirty="0"/>
              <a:t> </a:t>
            </a:r>
            <a:r>
              <a:rPr lang="en-GB" dirty="0" err="1"/>
              <a:t>prin</a:t>
            </a:r>
            <a:r>
              <a:rPr lang="en-GB" dirty="0"/>
              <a:t> </a:t>
            </a:r>
            <a:r>
              <a:rPr lang="en-GB" dirty="0" err="1"/>
              <a:t>inundare</a:t>
            </a:r>
            <a:endParaRPr lang="en-GB" dirty="0"/>
          </a:p>
          <a:p>
            <a:pPr>
              <a:defRPr/>
            </a:pPr>
            <a:r>
              <a:rPr lang="en-GB" dirty="0"/>
              <a:t>B </a:t>
            </a:r>
            <a:r>
              <a:rPr lang="en-GB" dirty="0" err="1"/>
              <a:t>primeste</a:t>
            </a:r>
            <a:r>
              <a:rPr lang="en-GB" dirty="0"/>
              <a:t> de la D o </a:t>
            </a:r>
            <a:r>
              <a:rPr lang="en-GB" dirty="0" err="1"/>
              <a:t>copie</a:t>
            </a:r>
            <a:r>
              <a:rPr lang="en-GB" dirty="0"/>
              <a:t> a </a:t>
            </a:r>
            <a:r>
              <a:rPr lang="en-GB" dirty="0" err="1"/>
              <a:t>pachetului</a:t>
            </a:r>
            <a:endParaRPr lang="en-GB" dirty="0"/>
          </a:p>
          <a:p>
            <a:pPr>
              <a:defRPr/>
            </a:pPr>
            <a:r>
              <a:rPr lang="en-GB" dirty="0"/>
              <a:t>D </a:t>
            </a:r>
            <a:r>
              <a:rPr lang="en-GB" dirty="0" err="1"/>
              <a:t>primeste</a:t>
            </a:r>
            <a:r>
              <a:rPr lang="en-GB" dirty="0"/>
              <a:t> de la B o </a:t>
            </a:r>
            <a:r>
              <a:rPr lang="en-GB" dirty="0" err="1"/>
              <a:t>copie</a:t>
            </a:r>
            <a:r>
              <a:rPr lang="en-GB" dirty="0"/>
              <a:t> a </a:t>
            </a:r>
            <a:r>
              <a:rPr lang="en-GB" dirty="0" err="1"/>
              <a:t>pachetului</a:t>
            </a:r>
            <a:endParaRPr lang="en-GB" dirty="0"/>
          </a:p>
          <a:p>
            <a:pPr>
              <a:defRPr/>
            </a:pPr>
            <a:r>
              <a:rPr lang="en-GB" dirty="0" err="1">
                <a:solidFill>
                  <a:srgbClr val="0000FF"/>
                </a:solidFill>
              </a:rPr>
              <a:t>pentru</a:t>
            </a:r>
            <a:r>
              <a:rPr lang="en-GB" dirty="0">
                <a:solidFill>
                  <a:srgbClr val="0000FF"/>
                </a:solidFill>
              </a:rPr>
              <a:t> a </a:t>
            </a:r>
            <a:r>
              <a:rPr lang="en-GB" dirty="0" err="1">
                <a:solidFill>
                  <a:srgbClr val="0000FF"/>
                </a:solidFill>
              </a:rPr>
              <a:t>descoperi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 err="1">
                <a:solidFill>
                  <a:srgbClr val="0000FF"/>
                </a:solidFill>
              </a:rPr>
              <a:t>si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 err="1">
                <a:solidFill>
                  <a:srgbClr val="0000FF"/>
                </a:solidFill>
              </a:rPr>
              <a:t>elimina</a:t>
            </a:r>
            <a:r>
              <a:rPr lang="en-GB" dirty="0">
                <a:solidFill>
                  <a:srgbClr val="0000FF"/>
                </a:solidFill>
              </a:rPr>
              <a:t> </a:t>
            </a:r>
            <a:r>
              <a:rPr lang="en-GB" dirty="0" err="1">
                <a:solidFill>
                  <a:srgbClr val="0000FF"/>
                </a:solidFill>
              </a:rPr>
              <a:t>copiile</a:t>
            </a:r>
            <a:endParaRPr lang="en-GB" dirty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en-GB" sz="2200" dirty="0" err="1">
                <a:solidFill>
                  <a:srgbClr val="0000FF"/>
                </a:solidFill>
              </a:rPr>
              <a:t>pachetul</a:t>
            </a:r>
            <a:r>
              <a:rPr lang="en-GB" sz="2200" dirty="0">
                <a:solidFill>
                  <a:srgbClr val="0000FF"/>
                </a:solidFill>
              </a:rPr>
              <a:t> </a:t>
            </a:r>
            <a:r>
              <a:rPr lang="en-GB" sz="2200" dirty="0" err="1">
                <a:solidFill>
                  <a:srgbClr val="0000FF"/>
                </a:solidFill>
              </a:rPr>
              <a:t>contine</a:t>
            </a:r>
            <a:r>
              <a:rPr lang="en-GB" sz="2200" dirty="0">
                <a:solidFill>
                  <a:srgbClr val="0000FF"/>
                </a:solidFill>
              </a:rPr>
              <a:t> un </a:t>
            </a:r>
            <a:r>
              <a:rPr lang="en-GB" sz="2200" b="1" dirty="0">
                <a:solidFill>
                  <a:srgbClr val="0000FF"/>
                </a:solidFill>
              </a:rPr>
              <a:t>ID al </a:t>
            </a:r>
            <a:r>
              <a:rPr lang="en-GB" sz="2200" b="1" dirty="0" err="1">
                <a:solidFill>
                  <a:srgbClr val="0000FF"/>
                </a:solidFill>
              </a:rPr>
              <a:t>cererii</a:t>
            </a:r>
            <a:endParaRPr lang="en-GB" sz="2200" b="1" dirty="0">
              <a:solidFill>
                <a:srgbClr val="0000FF"/>
              </a:solidFill>
            </a:endParaRPr>
          </a:p>
          <a:p>
            <a:pPr lvl="1">
              <a:defRPr/>
            </a:pPr>
            <a:r>
              <a:rPr lang="en-GB" sz="2200" dirty="0" err="1">
                <a:solidFill>
                  <a:srgbClr val="0000FF"/>
                </a:solidFill>
              </a:rPr>
              <a:t>nodurile</a:t>
            </a:r>
            <a:r>
              <a:rPr lang="en-GB" sz="2200" dirty="0">
                <a:solidFill>
                  <a:srgbClr val="0000FF"/>
                </a:solidFill>
              </a:rPr>
              <a:t> </a:t>
            </a:r>
            <a:r>
              <a:rPr lang="en-GB" sz="2200" dirty="0" err="1">
                <a:solidFill>
                  <a:srgbClr val="0000FF"/>
                </a:solidFill>
              </a:rPr>
              <a:t>pastreaza</a:t>
            </a:r>
            <a:r>
              <a:rPr lang="en-GB" sz="2200" dirty="0">
                <a:solidFill>
                  <a:srgbClr val="0000FF"/>
                </a:solidFill>
              </a:rPr>
              <a:t> </a:t>
            </a:r>
            <a:r>
              <a:rPr lang="en-GB" sz="2200" dirty="0" err="1">
                <a:solidFill>
                  <a:srgbClr val="0000FF"/>
                </a:solidFill>
              </a:rPr>
              <a:t>cererile</a:t>
            </a:r>
            <a:r>
              <a:rPr lang="en-GB" sz="2200" dirty="0">
                <a:solidFill>
                  <a:srgbClr val="0000FF"/>
                </a:solidFill>
              </a:rPr>
              <a:t> </a:t>
            </a:r>
            <a:r>
              <a:rPr lang="en-GB" sz="2200" dirty="0" err="1">
                <a:solidFill>
                  <a:srgbClr val="0000FF"/>
                </a:solidFill>
              </a:rPr>
              <a:t>primite</a:t>
            </a:r>
            <a:endParaRPr lang="en-GB" sz="2200" dirty="0">
              <a:solidFill>
                <a:srgbClr val="0000FF"/>
              </a:solidFill>
            </a:endParaRPr>
          </a:p>
          <a:p>
            <a:pPr marL="457200" lvl="1" indent="0">
              <a:buFont typeface="Arial" charset="0"/>
              <a:buNone/>
              <a:defRPr/>
            </a:pPr>
            <a:r>
              <a:rPr lang="en-GB" sz="2200" dirty="0">
                <a:solidFill>
                  <a:srgbClr val="0000FF"/>
                </a:solidFill>
              </a:rPr>
              <a:t>in </a:t>
            </a:r>
            <a:r>
              <a:rPr lang="en-GB" sz="2200" b="1" dirty="0" err="1">
                <a:solidFill>
                  <a:srgbClr val="0000FF"/>
                </a:solidFill>
              </a:rPr>
              <a:t>tabela</a:t>
            </a:r>
            <a:r>
              <a:rPr lang="en-GB" sz="2200" b="1" dirty="0">
                <a:solidFill>
                  <a:srgbClr val="0000FF"/>
                </a:solidFill>
              </a:rPr>
              <a:t> history</a:t>
            </a:r>
            <a:r>
              <a:rPr lang="en-GB" sz="2200" dirty="0">
                <a:solidFill>
                  <a:srgbClr val="0000FF"/>
                </a:solidFill>
              </a:rPr>
              <a:t> </a:t>
            </a:r>
          </a:p>
          <a:p>
            <a:pPr marL="0" indent="0">
              <a:spcBef>
                <a:spcPts val="1128"/>
              </a:spcBef>
              <a:buFontTx/>
              <a:buNone/>
              <a:defRPr/>
            </a:pPr>
            <a:r>
              <a:rPr lang="en-GB" dirty="0" err="1">
                <a:solidFill>
                  <a:srgbClr val="000000"/>
                </a:solidFill>
              </a:rPr>
              <a:t>Lungimea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caii</a:t>
            </a:r>
            <a:r>
              <a:rPr lang="en-GB" dirty="0">
                <a:solidFill>
                  <a:srgbClr val="000000"/>
                </a:solidFill>
              </a:rPr>
              <a:t> A </a:t>
            </a:r>
            <a:r>
              <a:rPr lang="en-GB" dirty="0">
                <a:solidFill>
                  <a:srgbClr val="000000"/>
                </a:solidFill>
                <a:sym typeface="Wingdings"/>
              </a:rPr>
              <a:t> I</a:t>
            </a:r>
            <a:endParaRPr lang="en-GB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GB" dirty="0" err="1">
                <a:solidFill>
                  <a:srgbClr val="0000FF"/>
                </a:solidFill>
              </a:rPr>
              <a:t>pachetul</a:t>
            </a:r>
            <a:r>
              <a:rPr lang="en-GB" dirty="0">
                <a:solidFill>
                  <a:srgbClr val="000000"/>
                </a:solidFill>
              </a:rPr>
              <a:t> de </a:t>
            </a:r>
            <a:r>
              <a:rPr lang="en-GB" dirty="0" err="1">
                <a:solidFill>
                  <a:srgbClr val="000000"/>
                </a:solidFill>
              </a:rPr>
              <a:t>cerere</a:t>
            </a:r>
            <a:r>
              <a:rPr lang="en-GB" dirty="0">
                <a:solidFill>
                  <a:srgbClr val="000000"/>
                </a:solidFill>
              </a:rPr>
              <a:t> are un camp </a:t>
            </a:r>
            <a:r>
              <a:rPr lang="en-GB" dirty="0">
                <a:solidFill>
                  <a:srgbClr val="0000FF"/>
                </a:solidFill>
              </a:rPr>
              <a:t>Hop count</a:t>
            </a:r>
          </a:p>
          <a:p>
            <a:pPr>
              <a:defRPr/>
            </a:pPr>
            <a:r>
              <a:rPr lang="en-GB" dirty="0" err="1">
                <a:solidFill>
                  <a:srgbClr val="000000"/>
                </a:solidFill>
              </a:rPr>
              <a:t>initializat</a:t>
            </a:r>
            <a:r>
              <a:rPr lang="en-GB" dirty="0">
                <a:solidFill>
                  <a:srgbClr val="000000"/>
                </a:solidFill>
              </a:rPr>
              <a:t> de A la 0</a:t>
            </a:r>
          </a:p>
          <a:p>
            <a:pPr>
              <a:defRPr/>
            </a:pPr>
            <a:r>
              <a:rPr lang="en-GB" dirty="0" err="1">
                <a:solidFill>
                  <a:srgbClr val="000000"/>
                </a:solidFill>
              </a:rPr>
              <a:t>incrementat</a:t>
            </a:r>
            <a:r>
              <a:rPr lang="en-GB" dirty="0">
                <a:solidFill>
                  <a:srgbClr val="000000"/>
                </a:solidFill>
              </a:rPr>
              <a:t> de </a:t>
            </a:r>
            <a:r>
              <a:rPr lang="en-GB" dirty="0" err="1">
                <a:solidFill>
                  <a:srgbClr val="000000"/>
                </a:solidFill>
              </a:rPr>
              <a:t>fiecare</a:t>
            </a:r>
            <a:r>
              <a:rPr lang="en-GB" dirty="0">
                <a:solidFill>
                  <a:srgbClr val="000000"/>
                </a:solidFill>
              </a:rPr>
              <a:t> nod care re-</a:t>
            </a:r>
            <a:r>
              <a:rPr lang="en-GB" dirty="0" err="1">
                <a:solidFill>
                  <a:srgbClr val="000000"/>
                </a:solidFill>
              </a:rPr>
              <a:t>transmite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pachetul</a:t>
            </a:r>
            <a:endParaRPr lang="en-GB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GB" dirty="0" err="1">
                <a:solidFill>
                  <a:srgbClr val="000000"/>
                </a:solidFill>
              </a:rPr>
              <a:t>returnat</a:t>
            </a:r>
            <a:r>
              <a:rPr lang="en-GB" dirty="0">
                <a:solidFill>
                  <a:srgbClr val="000000"/>
                </a:solidFill>
              </a:rPr>
              <a:t> de I in </a:t>
            </a:r>
            <a:r>
              <a:rPr lang="en-GB" dirty="0" err="1">
                <a:solidFill>
                  <a:srgbClr val="000000"/>
                </a:solidFill>
              </a:rPr>
              <a:t>raspunsul</a:t>
            </a:r>
            <a:r>
              <a:rPr lang="en-GB" dirty="0">
                <a:solidFill>
                  <a:srgbClr val="000000"/>
                </a:solidFill>
              </a:rPr>
              <a:t> </a:t>
            </a:r>
            <a:r>
              <a:rPr lang="en-GB" dirty="0" err="1">
                <a:solidFill>
                  <a:srgbClr val="000000"/>
                </a:solidFill>
              </a:rPr>
              <a:t>lui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987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79877" name="Group 18"/>
          <p:cNvGrpSpPr>
            <a:grpSpLocks/>
          </p:cNvGrpSpPr>
          <p:nvPr/>
        </p:nvGrpSpPr>
        <p:grpSpPr bwMode="auto">
          <a:xfrm>
            <a:off x="6261100" y="3124200"/>
            <a:ext cx="2730500" cy="3028950"/>
            <a:chOff x="469900" y="3429000"/>
            <a:chExt cx="2730500" cy="3028950"/>
          </a:xfrm>
        </p:grpSpPr>
        <p:grpSp>
          <p:nvGrpSpPr>
            <p:cNvPr id="79878" name="Group 9"/>
            <p:cNvGrpSpPr>
              <a:grpSpLocks/>
            </p:cNvGrpSpPr>
            <p:nvPr/>
          </p:nvGrpSpPr>
          <p:grpSpPr bwMode="auto">
            <a:xfrm>
              <a:off x="469900" y="3429000"/>
              <a:ext cx="2730500" cy="3028950"/>
              <a:chOff x="342900" y="3136900"/>
              <a:chExt cx="2857500" cy="3333750"/>
            </a:xfrm>
          </p:grpSpPr>
          <p:pic>
            <p:nvPicPr>
              <p:cNvPr id="7988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2900" y="3136900"/>
                <a:ext cx="2857500" cy="3333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79882" name="Straight Arrow Connector 11"/>
              <p:cNvCxnSpPr>
                <a:cxnSpLocks noChangeShapeType="1"/>
              </p:cNvCxnSpPr>
              <p:nvPr/>
            </p:nvCxnSpPr>
            <p:spPr bwMode="auto">
              <a:xfrm>
                <a:off x="2374900" y="3721100"/>
                <a:ext cx="381000" cy="88900"/>
              </a:xfrm>
              <a:prstGeom prst="straightConnector1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9883" name="Straight Arrow Connector 12"/>
              <p:cNvCxnSpPr>
                <a:cxnSpLocks noChangeShapeType="1"/>
              </p:cNvCxnSpPr>
              <p:nvPr/>
            </p:nvCxnSpPr>
            <p:spPr bwMode="auto">
              <a:xfrm flipH="1">
                <a:off x="901700" y="4622800"/>
                <a:ext cx="609600" cy="419100"/>
              </a:xfrm>
              <a:prstGeom prst="straightConnector1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79884" name="Straight Arrow Connector 13"/>
              <p:cNvCxnSpPr>
                <a:cxnSpLocks noChangeShapeType="1"/>
              </p:cNvCxnSpPr>
              <p:nvPr/>
            </p:nvCxnSpPr>
            <p:spPr bwMode="auto">
              <a:xfrm>
                <a:off x="1625600" y="4660900"/>
                <a:ext cx="165100" cy="584200"/>
              </a:xfrm>
              <a:prstGeom prst="straightConnector1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79879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1765300" y="3873500"/>
              <a:ext cx="330200" cy="482600"/>
            </a:xfrm>
            <a:prstGeom prst="straightConnector1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9880" name="Straight Arrow Connector 17"/>
            <p:cNvCxnSpPr>
              <a:cxnSpLocks noChangeShapeType="1"/>
            </p:cNvCxnSpPr>
            <p:nvPr/>
          </p:nvCxnSpPr>
          <p:spPr bwMode="auto">
            <a:xfrm flipH="1">
              <a:off x="1892300" y="4013200"/>
              <a:ext cx="317500" cy="482600"/>
            </a:xfrm>
            <a:prstGeom prst="straightConnector1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 charset="0"/>
              </a:rPr>
              <a:t>Probleme-2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5791200" cy="52451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GB">
                <a:latin typeface="Arial" charset="0"/>
              </a:rPr>
              <a:t>Nodul A poate avea o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ruta veche</a:t>
            </a:r>
          </a:p>
          <a:p>
            <a:pPr marL="0" indent="0"/>
            <a:r>
              <a:rPr lang="en-GB">
                <a:latin typeface="Arial" charset="0"/>
              </a:rPr>
              <a:t>trimite o cerere pentru actualizarea ei</a:t>
            </a:r>
          </a:p>
          <a:p>
            <a:pPr marL="0" lvl="1" indent="0">
              <a:buClr>
                <a:schemeClr val="accent2"/>
              </a:buClr>
              <a:buFont typeface="Arial" charset="0"/>
              <a:buNone/>
            </a:pPr>
            <a:r>
              <a:rPr lang="en-US" sz="2200">
                <a:latin typeface="Arial" charset="0"/>
              </a:rPr>
              <a:t>Se folose</a:t>
            </a:r>
            <a:r>
              <a:rPr lang="ro-RO" sz="2200">
                <a:latin typeface="Arial" charset="0"/>
              </a:rPr>
              <a:t>ş</a:t>
            </a:r>
            <a:r>
              <a:rPr lang="en-US" sz="2200">
                <a:latin typeface="Arial" charset="0"/>
              </a:rPr>
              <a:t>te </a:t>
            </a:r>
            <a:r>
              <a:rPr lang="en-US" sz="2200">
                <a:solidFill>
                  <a:srgbClr val="0000FF"/>
                </a:solidFill>
                <a:latin typeface="Arial" charset="0"/>
              </a:rPr>
              <a:t>Sequence #</a:t>
            </a:r>
            <a:r>
              <a:rPr lang="en-US" sz="2200">
                <a:latin typeface="Arial" charset="0"/>
              </a:rPr>
              <a:t> pentru a deosebi rutele noi de cele vechi</a:t>
            </a:r>
          </a:p>
          <a:p>
            <a:pPr marL="0" indent="0"/>
            <a:r>
              <a:rPr lang="en-GB">
                <a:latin typeface="Arial" charset="0"/>
              </a:rPr>
              <a:t>inclus de A in pachet cerere </a:t>
            </a:r>
          </a:p>
          <a:p>
            <a:pPr marL="0" indent="0"/>
            <a:r>
              <a:rPr lang="en-GB">
                <a:latin typeface="Arial" charset="0"/>
              </a:rPr>
              <a:t>asociat de fiecare nod rutei curente din tabela de dirijare</a:t>
            </a:r>
          </a:p>
          <a:p>
            <a:pPr marL="0" indent="0">
              <a:buFontTx/>
              <a:buNone/>
            </a:pPr>
            <a:r>
              <a:rPr lang="en-GB">
                <a:latin typeface="Arial" charset="0"/>
              </a:rPr>
              <a:t>Exemplu</a:t>
            </a:r>
          </a:p>
          <a:p>
            <a:pPr marL="0" indent="0"/>
            <a:r>
              <a:rPr lang="en-GB">
                <a:latin typeface="Arial" charset="0"/>
              </a:rPr>
              <a:t>daca nodul D are o </a:t>
            </a:r>
            <a:r>
              <a:rPr lang="en-GB">
                <a:solidFill>
                  <a:srgbClr val="0000FF"/>
                </a:solidFill>
                <a:latin typeface="Arial" charset="0"/>
              </a:rPr>
              <a:t>ruta mai noua</a:t>
            </a:r>
            <a:r>
              <a:rPr lang="en-GB">
                <a:latin typeface="Arial" charset="0"/>
              </a:rPr>
              <a:t> decat cea din cerere, nu va mai re-difuza cererea si va trimite raspunsul pe calea inversa</a:t>
            </a:r>
          </a:p>
          <a:p>
            <a:pPr marL="0" indent="0">
              <a:buFontTx/>
              <a:buNone/>
            </a:pPr>
            <a:r>
              <a:rPr lang="en-GB">
                <a:latin typeface="Arial" charset="0"/>
              </a:rPr>
              <a:t> </a:t>
            </a:r>
          </a:p>
        </p:txBody>
      </p:sp>
      <p:sp>
        <p:nvSpPr>
          <p:cNvPr id="80900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324600" y="3390900"/>
            <a:ext cx="2692400" cy="3044825"/>
            <a:chOff x="4216400" y="3149827"/>
            <a:chExt cx="2743200" cy="3184071"/>
          </a:xfrm>
        </p:grpSpPr>
        <p:pic>
          <p:nvPicPr>
            <p:cNvPr id="80902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6400" y="3149827"/>
              <a:ext cx="2743200" cy="3184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80903" name="Straight Arrow Connector 7"/>
            <p:cNvCxnSpPr>
              <a:cxnSpLocks noChangeShapeType="1"/>
            </p:cNvCxnSpPr>
            <p:nvPr/>
          </p:nvCxnSpPr>
          <p:spPr bwMode="auto">
            <a:xfrm>
              <a:off x="5130800" y="3556000"/>
              <a:ext cx="317500" cy="60960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80904" name="Straight Arrow Connector 8"/>
            <p:cNvCxnSpPr>
              <a:cxnSpLocks noChangeShapeType="1"/>
            </p:cNvCxnSpPr>
            <p:nvPr/>
          </p:nvCxnSpPr>
          <p:spPr bwMode="auto">
            <a:xfrm>
              <a:off x="5194300" y="3517900"/>
              <a:ext cx="622300" cy="101600"/>
            </a:xfrm>
            <a:prstGeom prst="straightConnector1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Organizarea internă - datagrame</a:t>
            </a:r>
          </a:p>
        </p:txBody>
      </p:sp>
      <p:pic>
        <p:nvPicPr>
          <p:cNvPr id="24578" name="Picture 4" descr="5-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90600"/>
            <a:ext cx="7620000" cy="542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Line Callout 1 3"/>
          <p:cNvSpPr>
            <a:spLocks/>
          </p:cNvSpPr>
          <p:nvPr/>
        </p:nvSpPr>
        <p:spPr bwMode="auto">
          <a:xfrm>
            <a:off x="404813" y="4062413"/>
            <a:ext cx="1363662" cy="914400"/>
          </a:xfrm>
          <a:prstGeom prst="borderCallout1">
            <a:avLst>
              <a:gd name="adj1" fmla="val 104463"/>
              <a:gd name="adj2" fmla="val 50417"/>
              <a:gd name="adj3" fmla="val 173310"/>
              <a:gd name="adj4" fmla="val 133218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Folosita de pachetele 1, 2 si 3</a:t>
            </a:r>
          </a:p>
        </p:txBody>
      </p:sp>
      <p:sp>
        <p:nvSpPr>
          <p:cNvPr id="11269" name="Line Callout 1 4"/>
          <p:cNvSpPr>
            <a:spLocks/>
          </p:cNvSpPr>
          <p:nvPr/>
        </p:nvSpPr>
        <p:spPr bwMode="auto">
          <a:xfrm>
            <a:off x="6280150" y="4152900"/>
            <a:ext cx="1905000" cy="644525"/>
          </a:xfrm>
          <a:prstGeom prst="borderCallout1">
            <a:avLst>
              <a:gd name="adj1" fmla="val 49306"/>
              <a:gd name="adj2" fmla="val 1116"/>
              <a:gd name="adj3" fmla="val 224773"/>
              <a:gd name="adj4" fmla="val -14226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en-US"/>
              <a:t>Folosita de pachetul 4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882900" y="4198938"/>
            <a:ext cx="703263" cy="191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198688" y="4168775"/>
            <a:ext cx="703262" cy="2154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8" grpId="1" animBg="1"/>
      <p:bldP spid="11269" grpId="0" animBg="1"/>
      <p:bldP spid="2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o-RO" sz="2800">
                <a:latin typeface="Arial" charset="0"/>
              </a:rPr>
              <a:t>Informatii pastrate de noduri</a:t>
            </a:r>
            <a:endParaRPr lang="en-US" sz="2800">
              <a:latin typeface="Arial" charset="0"/>
            </a:endParaRP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230188" y="957263"/>
            <a:ext cx="8610600" cy="447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>
              <a:spcAft>
                <a:spcPts val="600"/>
              </a:spcAft>
            </a:pPr>
            <a:r>
              <a:rPr lang="en-US"/>
              <a:t>Tabela </a:t>
            </a:r>
            <a:r>
              <a:rPr lang="en-US">
                <a:solidFill>
                  <a:srgbClr val="0000FF"/>
                </a:solidFill>
              </a:rPr>
              <a:t>dirijare</a:t>
            </a:r>
          </a:p>
          <a:p>
            <a:pPr lvl="3">
              <a:spcAft>
                <a:spcPts val="600"/>
              </a:spcAft>
            </a:pPr>
            <a:r>
              <a:rPr lang="en-US"/>
              <a:t>destina</a:t>
            </a:r>
            <a:r>
              <a:rPr lang="ro-RO"/>
              <a:t>ţ</a:t>
            </a:r>
            <a:r>
              <a:rPr lang="en-US"/>
              <a:t>ie, </a:t>
            </a:r>
          </a:p>
          <a:p>
            <a:pPr lvl="3">
              <a:spcAft>
                <a:spcPts val="600"/>
              </a:spcAft>
            </a:pPr>
            <a:r>
              <a:rPr lang="en-US"/>
              <a:t>pas urm</a:t>
            </a:r>
            <a:r>
              <a:rPr lang="ro-RO"/>
              <a:t>ă</a:t>
            </a:r>
            <a:r>
              <a:rPr lang="en-US"/>
              <a:t>tor, </a:t>
            </a:r>
          </a:p>
          <a:p>
            <a:pPr lvl="3">
              <a:spcAft>
                <a:spcPts val="600"/>
              </a:spcAft>
            </a:pPr>
            <a:r>
              <a:rPr lang="en-US"/>
              <a:t>distan</a:t>
            </a:r>
            <a:r>
              <a:rPr lang="ro-RO"/>
              <a:t>ţă</a:t>
            </a:r>
            <a:r>
              <a:rPr lang="en-US"/>
              <a:t>, </a:t>
            </a:r>
          </a:p>
          <a:p>
            <a:pPr lvl="3">
              <a:spcAft>
                <a:spcPts val="600"/>
              </a:spcAft>
            </a:pPr>
            <a:r>
              <a:rPr lang="en-US"/>
              <a:t>nr secv destina</a:t>
            </a:r>
            <a:r>
              <a:rPr lang="ro-RO"/>
              <a:t>ţ</a:t>
            </a:r>
            <a:r>
              <a:rPr lang="en-US"/>
              <a:t>ie </a:t>
            </a:r>
          </a:p>
          <a:p>
            <a:pPr lvl="3">
              <a:spcAft>
                <a:spcPts val="600"/>
              </a:spcAft>
            </a:pPr>
            <a:r>
              <a:rPr lang="en-US"/>
              <a:t>altele</a:t>
            </a:r>
          </a:p>
          <a:p>
            <a:pPr lvl="1">
              <a:spcAft>
                <a:spcPts val="600"/>
              </a:spcAft>
            </a:pPr>
            <a:r>
              <a:rPr lang="en-US"/>
              <a:t>Tabela </a:t>
            </a:r>
            <a:r>
              <a:rPr lang="en-US">
                <a:solidFill>
                  <a:srgbClr val="0000FF"/>
                </a:solidFill>
              </a:rPr>
              <a:t>history</a:t>
            </a:r>
          </a:p>
          <a:p>
            <a:pPr lvl="3">
              <a:spcAft>
                <a:spcPts val="600"/>
              </a:spcAft>
            </a:pPr>
            <a:r>
              <a:rPr lang="en-US"/>
              <a:t>identitatile cererilor precedente</a:t>
            </a:r>
          </a:p>
          <a:p>
            <a:pPr lvl="1">
              <a:spcAft>
                <a:spcPts val="600"/>
              </a:spcAft>
            </a:pPr>
            <a:r>
              <a:rPr lang="en-US"/>
              <a:t>Tabela </a:t>
            </a:r>
            <a:r>
              <a:rPr lang="en-US">
                <a:solidFill>
                  <a:srgbClr val="0000FF"/>
                </a:solidFill>
              </a:rPr>
              <a:t>reverse route</a:t>
            </a:r>
          </a:p>
          <a:p>
            <a:pPr lvl="3">
              <a:spcAft>
                <a:spcPts val="600"/>
              </a:spcAft>
            </a:pPr>
            <a:r>
              <a:rPr lang="en-US"/>
              <a:t>calea spre sursa unui pachet de cerere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CE14A60-DD6B-BD4D-BFF7-28B08E693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8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48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48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48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8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8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8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48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48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Pachete ROUTE REQUEST</a:t>
            </a:r>
          </a:p>
        </p:txBody>
      </p:sp>
      <p:pic>
        <p:nvPicPr>
          <p:cNvPr id="82946" name="Picture 5" descr="5-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516563"/>
            <a:ext cx="8153400" cy="90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Text Box 7"/>
          <p:cNvSpPr txBox="1">
            <a:spLocks noChangeArrowheads="1"/>
          </p:cNvSpPr>
          <p:nvPr/>
        </p:nvSpPr>
        <p:spPr bwMode="auto">
          <a:xfrm>
            <a:off x="228600" y="1143000"/>
            <a:ext cx="8610600" cy="40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ts val="300"/>
              </a:spcAft>
            </a:pPr>
            <a:r>
              <a:rPr lang="en-US" sz="2000"/>
              <a:t>A difuzeaz</a:t>
            </a:r>
            <a:r>
              <a:rPr lang="ro-RO" sz="2000"/>
              <a:t>ă</a:t>
            </a:r>
            <a:r>
              <a:rPr lang="en-US" sz="2000"/>
              <a:t> un pachet ROUTE REQUEST</a:t>
            </a:r>
          </a:p>
          <a:p>
            <a:pPr lvl="1">
              <a:spcAft>
                <a:spcPts val="300"/>
              </a:spcAft>
            </a:pPr>
            <a:r>
              <a:rPr lang="en-US" sz="2000"/>
              <a:t>Identificat unic prin </a:t>
            </a:r>
            <a:r>
              <a:rPr lang="en-US" sz="2000">
                <a:solidFill>
                  <a:schemeClr val="accent2"/>
                </a:solidFill>
              </a:rPr>
              <a:t>Source address</a:t>
            </a:r>
            <a:r>
              <a:rPr lang="en-US" sz="2000"/>
              <a:t> + </a:t>
            </a:r>
            <a:r>
              <a:rPr lang="en-US" sz="2000">
                <a:solidFill>
                  <a:schemeClr val="accent2"/>
                </a:solidFill>
              </a:rPr>
              <a:t>Request ID</a:t>
            </a:r>
          </a:p>
          <a:p>
            <a:pPr lvl="1">
              <a:spcAft>
                <a:spcPts val="300"/>
              </a:spcAft>
            </a:pPr>
            <a:r>
              <a:rPr lang="en-US" sz="2000"/>
              <a:t>Folose</a:t>
            </a:r>
            <a:r>
              <a:rPr lang="ro-RO" sz="2000"/>
              <a:t>ş</a:t>
            </a:r>
            <a:r>
              <a:rPr lang="en-US" sz="2000"/>
              <a:t>te </a:t>
            </a:r>
            <a:r>
              <a:rPr lang="en-US" sz="2000">
                <a:solidFill>
                  <a:schemeClr val="accent2"/>
                </a:solidFill>
              </a:rPr>
              <a:t>Sequence #</a:t>
            </a:r>
            <a:r>
              <a:rPr lang="en-US" sz="2000"/>
              <a:t> pentru a deosebi rutele noi de cele vechi</a:t>
            </a:r>
          </a:p>
          <a:p>
            <a:pPr>
              <a:spcBef>
                <a:spcPts val="1200"/>
              </a:spcBef>
              <a:spcAft>
                <a:spcPts val="300"/>
              </a:spcAft>
            </a:pPr>
            <a:r>
              <a:rPr lang="en-US" sz="2000"/>
              <a:t>Prelucrarea </a:t>
            </a:r>
            <a:r>
              <a:rPr lang="en-US" sz="2000">
                <a:solidFill>
                  <a:schemeClr val="accent2"/>
                </a:solidFill>
              </a:rPr>
              <a:t>ROUTE REQUEST</a:t>
            </a:r>
            <a:r>
              <a:rPr lang="en-US" sz="2000"/>
              <a:t> </a:t>
            </a:r>
            <a:r>
              <a:rPr lang="ro-RO" sz="2000"/>
              <a:t>î</a:t>
            </a:r>
            <a:r>
              <a:rPr lang="en-US" sz="2000"/>
              <a:t>n fiecare nod</a:t>
            </a:r>
          </a:p>
          <a:p>
            <a:pPr lvl="1">
              <a:spcAft>
                <a:spcPts val="300"/>
              </a:spcAft>
            </a:pPr>
            <a:r>
              <a:rPr lang="en-US" sz="2000"/>
              <a:t>Verifica duplicat </a:t>
            </a:r>
            <a:r>
              <a:rPr lang="ro-RO" sz="2000"/>
              <a:t>î</a:t>
            </a:r>
            <a:r>
              <a:rPr lang="en-US" sz="2000"/>
              <a:t>n tabela </a:t>
            </a:r>
            <a:r>
              <a:rPr lang="en-US" sz="2000">
                <a:solidFill>
                  <a:schemeClr val="accent2"/>
                </a:solidFill>
              </a:rPr>
              <a:t>history</a:t>
            </a:r>
            <a:r>
              <a:rPr lang="en-US" sz="2000"/>
              <a:t> local</a:t>
            </a:r>
            <a:r>
              <a:rPr lang="ro-RO" sz="2000"/>
              <a:t>ă</a:t>
            </a:r>
            <a:r>
              <a:rPr lang="en-US" sz="2000"/>
              <a:t> (Source address + Request ID)</a:t>
            </a:r>
          </a:p>
          <a:p>
            <a:pPr lvl="1">
              <a:spcAft>
                <a:spcPts val="300"/>
              </a:spcAft>
            </a:pPr>
            <a:r>
              <a:rPr lang="en-US" sz="2000"/>
              <a:t>Transmite </a:t>
            </a:r>
            <a:r>
              <a:rPr lang="en-US" sz="2000">
                <a:solidFill>
                  <a:schemeClr val="accent2"/>
                </a:solidFill>
              </a:rPr>
              <a:t>ROUTE REPLY</a:t>
            </a:r>
            <a:r>
              <a:rPr lang="en-US" sz="2000"/>
              <a:t> dac</a:t>
            </a:r>
            <a:r>
              <a:rPr lang="ro-RO" sz="2000"/>
              <a:t>ă</a:t>
            </a:r>
            <a:r>
              <a:rPr lang="en-US" sz="2000"/>
              <a:t> g</a:t>
            </a:r>
            <a:r>
              <a:rPr lang="ro-RO" sz="2000"/>
              <a:t>ă</a:t>
            </a:r>
            <a:r>
              <a:rPr lang="en-US" sz="2000"/>
              <a:t>sit ruta nou</a:t>
            </a:r>
            <a:r>
              <a:rPr lang="ro-RO" sz="2000"/>
              <a:t>ă</a:t>
            </a:r>
            <a:r>
              <a:rPr lang="en-US" sz="2000"/>
              <a:t>, adic</a:t>
            </a:r>
            <a:r>
              <a:rPr lang="ro-RO" sz="2000"/>
              <a:t>ă</a:t>
            </a:r>
            <a:r>
              <a:rPr lang="en-US" sz="2000"/>
              <a:t> </a:t>
            </a:r>
          </a:p>
          <a:p>
            <a:pPr lvl="1">
              <a:spcAft>
                <a:spcPts val="300"/>
              </a:spcAft>
            </a:pPr>
            <a:r>
              <a:rPr lang="en-US" sz="2000"/>
              <a:t>	</a:t>
            </a:r>
            <a:r>
              <a:rPr lang="ro-RO" sz="2000">
                <a:solidFill>
                  <a:schemeClr val="accent2"/>
                </a:solidFill>
              </a:rPr>
              <a:t>D</a:t>
            </a:r>
            <a:r>
              <a:rPr lang="en-US" sz="2000">
                <a:solidFill>
                  <a:schemeClr val="accent2"/>
                </a:solidFill>
              </a:rPr>
              <a:t>est sequence #</a:t>
            </a:r>
            <a:r>
              <a:rPr lang="en-US" sz="2000"/>
              <a:t> </a:t>
            </a:r>
            <a:r>
              <a:rPr lang="ro-RO" sz="2000"/>
              <a:t>î</a:t>
            </a:r>
            <a:r>
              <a:rPr lang="en-US" sz="2000"/>
              <a:t>n routing table &gt; </a:t>
            </a:r>
            <a:r>
              <a:rPr lang="ro-RO" sz="2000">
                <a:solidFill>
                  <a:schemeClr val="accent2"/>
                </a:solidFill>
              </a:rPr>
              <a:t>D</a:t>
            </a:r>
            <a:r>
              <a:rPr lang="en-US" sz="2000">
                <a:solidFill>
                  <a:schemeClr val="accent2"/>
                </a:solidFill>
              </a:rPr>
              <a:t>est sequence #</a:t>
            </a:r>
            <a:r>
              <a:rPr lang="en-US" sz="2000"/>
              <a:t> </a:t>
            </a:r>
            <a:r>
              <a:rPr lang="ro-RO" sz="2000"/>
              <a:t> î</a:t>
            </a:r>
            <a:r>
              <a:rPr lang="en-US" sz="2000"/>
              <a:t>n packet</a:t>
            </a:r>
          </a:p>
          <a:p>
            <a:pPr lvl="1">
              <a:spcAft>
                <a:spcPts val="300"/>
              </a:spcAft>
            </a:pPr>
            <a:r>
              <a:rPr lang="en-US" sz="2000"/>
              <a:t>Altfel, </a:t>
            </a:r>
          </a:p>
          <a:p>
            <a:pPr lvl="1">
              <a:spcAft>
                <a:spcPts val="300"/>
              </a:spcAft>
            </a:pPr>
            <a:r>
              <a:rPr lang="en-US" sz="2000"/>
              <a:t>	incrementeaz</a:t>
            </a:r>
            <a:r>
              <a:rPr lang="ro-RO" sz="2000"/>
              <a:t>ă</a:t>
            </a:r>
            <a:r>
              <a:rPr lang="en-US" sz="2000"/>
              <a:t> </a:t>
            </a:r>
            <a:r>
              <a:rPr lang="en-US" sz="2000">
                <a:solidFill>
                  <a:schemeClr val="accent2"/>
                </a:solidFill>
              </a:rPr>
              <a:t>Hop count</a:t>
            </a:r>
            <a:r>
              <a:rPr lang="en-US" sz="2000"/>
              <a:t> </a:t>
            </a:r>
            <a:r>
              <a:rPr lang="ro-RO" sz="2000"/>
              <a:t>ş</a:t>
            </a:r>
            <a:r>
              <a:rPr lang="en-US" sz="2000"/>
              <a:t>i re-difuzeaz</a:t>
            </a:r>
            <a:r>
              <a:rPr lang="ro-RO" sz="2000"/>
              <a:t>ă</a:t>
            </a:r>
            <a:r>
              <a:rPr lang="en-US" sz="2000"/>
              <a:t> ROUTE REQUEST</a:t>
            </a:r>
          </a:p>
          <a:p>
            <a:pPr lvl="1">
              <a:spcAft>
                <a:spcPts val="300"/>
              </a:spcAft>
            </a:pPr>
            <a:r>
              <a:rPr lang="en-US" sz="2000"/>
              <a:t>	memoreaz</a:t>
            </a:r>
            <a:r>
              <a:rPr lang="ro-RO" sz="2000"/>
              <a:t>ă</a:t>
            </a:r>
            <a:r>
              <a:rPr lang="en-US" sz="2000"/>
              <a:t> informa</a:t>
            </a:r>
            <a:r>
              <a:rPr lang="ro-RO" sz="2000"/>
              <a:t>ţ</a:t>
            </a:r>
            <a:r>
              <a:rPr lang="en-US" sz="2000"/>
              <a:t>ia </a:t>
            </a:r>
            <a:r>
              <a:rPr lang="ro-RO" sz="2000"/>
              <a:t>î</a:t>
            </a:r>
            <a:r>
              <a:rPr lang="en-US" sz="2000"/>
              <a:t>n </a:t>
            </a:r>
            <a:r>
              <a:rPr lang="en-US" sz="2000">
                <a:solidFill>
                  <a:schemeClr val="accent2"/>
                </a:solidFill>
              </a:rPr>
              <a:t>reverse route table</a:t>
            </a:r>
          </a:p>
          <a:p>
            <a:pPr lvl="1">
              <a:spcAft>
                <a:spcPts val="300"/>
              </a:spcAft>
            </a:pPr>
            <a:r>
              <a:rPr lang="en-US" sz="2000">
                <a:solidFill>
                  <a:schemeClr val="accent2"/>
                </a:solidFill>
              </a:rPr>
              <a:t>Source sequence #</a:t>
            </a:r>
            <a:r>
              <a:rPr lang="en-US" sz="2000"/>
              <a:t> folosit pentru actualizare tabela dirijare locala</a:t>
            </a: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2D9A8-03C0-D34E-B39B-881736C7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8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8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8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8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368300"/>
            <a:ext cx="8382000" cy="487363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Pachete ROUTE REPLY</a:t>
            </a:r>
          </a:p>
        </p:txBody>
      </p:sp>
      <p:pic>
        <p:nvPicPr>
          <p:cNvPr id="83970" name="Picture 5" descr="5-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5311775"/>
            <a:ext cx="815340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 Box 6"/>
          <p:cNvSpPr txBox="1">
            <a:spLocks noChangeArrowheads="1"/>
          </p:cNvSpPr>
          <p:nvPr/>
        </p:nvSpPr>
        <p:spPr bwMode="auto">
          <a:xfrm>
            <a:off x="152400" y="876300"/>
            <a:ext cx="87630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I construie</a:t>
            </a:r>
            <a:r>
              <a:rPr lang="ro-RO" sz="2000"/>
              <a:t>ş</a:t>
            </a:r>
            <a:r>
              <a:rPr lang="en-US" sz="2000"/>
              <a:t>te ROUTE REPLY </a:t>
            </a:r>
            <a:r>
              <a:rPr lang="ro-RO" sz="2000"/>
              <a:t>ş</a:t>
            </a:r>
            <a:r>
              <a:rPr lang="en-US" sz="2000"/>
              <a:t>i-l trimite pe leg</a:t>
            </a:r>
            <a:r>
              <a:rPr lang="ro-RO" sz="2000"/>
              <a:t>ă</a:t>
            </a:r>
            <a:r>
              <a:rPr lang="en-US" sz="2000"/>
              <a:t>tura invers</a:t>
            </a:r>
            <a:r>
              <a:rPr lang="ro-RO" sz="2000"/>
              <a:t>ă</a:t>
            </a:r>
            <a:endParaRPr lang="en-US" sz="2000"/>
          </a:p>
          <a:p>
            <a:pPr lvl="1"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</a:rPr>
              <a:t>Source address, Destination address</a:t>
            </a:r>
            <a:r>
              <a:rPr lang="en-US" sz="2000"/>
              <a:t> sunt copiate</a:t>
            </a:r>
          </a:p>
          <a:p>
            <a:pPr lvl="1"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</a:rPr>
              <a:t>Hop count </a:t>
            </a:r>
            <a:r>
              <a:rPr lang="en-US" sz="2000"/>
              <a:t>pus pe zero</a:t>
            </a:r>
          </a:p>
          <a:p>
            <a:pPr lvl="1"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</a:rPr>
              <a:t>Destination sequence #</a:t>
            </a:r>
            <a:r>
              <a:rPr lang="en-US" sz="2000"/>
              <a:t> luat din contorul propriu</a:t>
            </a:r>
          </a:p>
          <a:p>
            <a:pPr lvl="1"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</a:rPr>
              <a:t>Lifetime</a:t>
            </a:r>
            <a:r>
              <a:rPr lang="en-US" sz="2000"/>
              <a:t> = c</a:t>
            </a:r>
            <a:r>
              <a:rPr lang="ro-RO" sz="2000"/>
              <a:t>â</a:t>
            </a:r>
            <a:r>
              <a:rPr lang="en-US" sz="2000"/>
              <a:t>t timp r</a:t>
            </a:r>
            <a:r>
              <a:rPr lang="ro-RO" sz="2000"/>
              <a:t>ă</a:t>
            </a:r>
            <a:r>
              <a:rPr lang="en-US" sz="2000"/>
              <a:t>m</a:t>
            </a:r>
            <a:r>
              <a:rPr lang="ro-RO" sz="2000"/>
              <a:t>â</a:t>
            </a:r>
            <a:r>
              <a:rPr lang="en-US" sz="2000"/>
              <a:t>ne valid</a:t>
            </a:r>
          </a:p>
          <a:p>
            <a:pPr>
              <a:spcBef>
                <a:spcPct val="50000"/>
              </a:spcBef>
            </a:pPr>
            <a:r>
              <a:rPr lang="en-US" sz="2000"/>
              <a:t>Prelucrarea la alte noduri</a:t>
            </a:r>
          </a:p>
          <a:p>
            <a:pPr lvl="1">
              <a:spcBef>
                <a:spcPct val="50000"/>
              </a:spcBef>
            </a:pPr>
            <a:r>
              <a:rPr lang="en-US" sz="2000"/>
              <a:t>Actualizeaz</a:t>
            </a:r>
            <a:r>
              <a:rPr lang="ro-RO" sz="2000"/>
              <a:t>ă</a:t>
            </a:r>
            <a:r>
              <a:rPr lang="en-US" sz="2000"/>
              <a:t> tabela dirijare local</a:t>
            </a:r>
            <a:r>
              <a:rPr lang="ro-RO" sz="2000"/>
              <a:t>ă</a:t>
            </a:r>
            <a:endParaRPr lang="en-US" sz="2000"/>
          </a:p>
          <a:p>
            <a:pPr lvl="1">
              <a:spcBef>
                <a:spcPct val="50000"/>
              </a:spcBef>
            </a:pPr>
            <a:r>
              <a:rPr lang="en-US" sz="2000"/>
              <a:t>Transmite pe </a:t>
            </a:r>
            <a:r>
              <a:rPr lang="en-US" sz="2000">
                <a:solidFill>
                  <a:srgbClr val="0000FF"/>
                </a:solidFill>
              </a:rPr>
              <a:t>leg</a:t>
            </a:r>
            <a:r>
              <a:rPr lang="ro-RO" sz="2000">
                <a:solidFill>
                  <a:srgbClr val="0000FF"/>
                </a:solidFill>
              </a:rPr>
              <a:t>ă</a:t>
            </a:r>
            <a:r>
              <a:rPr lang="en-US" sz="2000">
                <a:solidFill>
                  <a:srgbClr val="0000FF"/>
                </a:solidFill>
              </a:rPr>
              <a:t>tura invers</a:t>
            </a:r>
            <a:r>
              <a:rPr lang="ro-RO" sz="2000">
                <a:solidFill>
                  <a:srgbClr val="0000FF"/>
                </a:solidFill>
              </a:rPr>
              <a:t>ă</a:t>
            </a:r>
            <a:endParaRPr lang="en-US" sz="2000">
              <a:solidFill>
                <a:srgbClr val="0000FF"/>
              </a:solidFill>
            </a:endParaRPr>
          </a:p>
          <a:p>
            <a:pPr lvl="1">
              <a:spcBef>
                <a:spcPct val="50000"/>
              </a:spcBef>
            </a:pPr>
            <a:r>
              <a:rPr lang="en-US" sz="2000"/>
              <a:t>Trece prin anumite noduri – celelalte </a:t>
            </a:r>
            <a:r>
              <a:rPr lang="ro-RO" sz="2000"/>
              <a:t>ş</a:t>
            </a:r>
            <a:r>
              <a:rPr lang="en-US" sz="2000"/>
              <a:t>terg intrarea </a:t>
            </a:r>
            <a:r>
              <a:rPr lang="ro-RO" sz="2000">
                <a:solidFill>
                  <a:srgbClr val="0000FF"/>
                </a:solidFill>
              </a:rPr>
              <a:t>î</a:t>
            </a:r>
            <a:r>
              <a:rPr lang="en-US" sz="2000">
                <a:solidFill>
                  <a:srgbClr val="0000FF"/>
                </a:solidFill>
              </a:rPr>
              <a:t>n reverse rout</a:t>
            </a:r>
            <a:r>
              <a:rPr lang="ro-RO" sz="2000">
                <a:solidFill>
                  <a:srgbClr val="0000FF"/>
                </a:solidFill>
              </a:rPr>
              <a:t>e</a:t>
            </a:r>
            <a:r>
              <a:rPr lang="en-US" sz="2000">
                <a:solidFill>
                  <a:srgbClr val="0000FF"/>
                </a:solidFill>
              </a:rPr>
              <a:t> table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41D71-6599-D744-BAE1-36B0552A3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68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68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68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258763"/>
            <a:ext cx="8382000" cy="487362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Intre</a:t>
            </a:r>
            <a:r>
              <a:rPr lang="ro-RO" sz="2800">
                <a:latin typeface="Arial" charset="0"/>
              </a:rPr>
              <a:t>ţ</a:t>
            </a:r>
            <a:r>
              <a:rPr lang="en-US" sz="2800">
                <a:latin typeface="Arial" charset="0"/>
              </a:rPr>
              <a:t>inerea rutelor</a:t>
            </a:r>
          </a:p>
        </p:txBody>
      </p:sp>
      <p:sp>
        <p:nvSpPr>
          <p:cNvPr id="37891" name="Text Box 6"/>
          <p:cNvSpPr txBox="1">
            <a:spLocks noChangeArrowheads="1"/>
          </p:cNvSpPr>
          <p:nvPr/>
        </p:nvSpPr>
        <p:spPr bwMode="auto">
          <a:xfrm>
            <a:off x="228600" y="727075"/>
            <a:ext cx="8686800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475"/>
              </a:spcBef>
              <a:spcAft>
                <a:spcPts val="600"/>
              </a:spcAft>
            </a:pPr>
            <a:r>
              <a:rPr lang="en-US" sz="2000"/>
              <a:t>Actualizare: (1) la cerere; (2) la defectari</a:t>
            </a:r>
          </a:p>
          <a:p>
            <a:pPr>
              <a:spcBef>
                <a:spcPts val="475"/>
              </a:spcBef>
              <a:spcAft>
                <a:spcPts val="600"/>
              </a:spcAft>
            </a:pPr>
            <a:r>
              <a:rPr lang="en-US" sz="2000"/>
              <a:t>G cade </a:t>
            </a:r>
            <a:r>
              <a:rPr lang="en-US" sz="2000">
                <a:sym typeface="Wingdings" charset="0"/>
              </a:rPr>
              <a:t> </a:t>
            </a:r>
            <a:r>
              <a:rPr lang="en-US" sz="2000"/>
              <a:t>D descoper</a:t>
            </a:r>
            <a:r>
              <a:rPr lang="ro-RO" sz="2000"/>
              <a:t>ă</a:t>
            </a:r>
            <a:r>
              <a:rPr lang="en-US" sz="2000"/>
              <a:t> (se folosesc mesaje Hello periodice) </a:t>
            </a:r>
          </a:p>
          <a:p>
            <a:pPr>
              <a:spcBef>
                <a:spcPts val="475"/>
              </a:spcBef>
              <a:spcAft>
                <a:spcPts val="600"/>
              </a:spcAft>
            </a:pPr>
            <a:r>
              <a:rPr lang="en-US" sz="2000"/>
              <a:t>D afl</a:t>
            </a:r>
            <a:r>
              <a:rPr lang="ro-RO" sz="2000"/>
              <a:t>ă</a:t>
            </a:r>
            <a:r>
              <a:rPr lang="en-US" sz="2000"/>
              <a:t> c</a:t>
            </a:r>
            <a:r>
              <a:rPr lang="ro-RO" sz="2000"/>
              <a:t>ă</a:t>
            </a:r>
            <a:r>
              <a:rPr lang="en-US" sz="2000"/>
              <a:t> G a fost utilizat pe rute c</a:t>
            </a:r>
            <a:r>
              <a:rPr lang="ro-RO" sz="2000"/>
              <a:t>ă</a:t>
            </a:r>
            <a:r>
              <a:rPr lang="en-US" sz="2000"/>
              <a:t>tre E, G </a:t>
            </a:r>
            <a:r>
              <a:rPr lang="ro-RO" sz="2000"/>
              <a:t>ş</a:t>
            </a:r>
            <a:r>
              <a:rPr lang="en-US" sz="2000"/>
              <a:t>i I</a:t>
            </a:r>
          </a:p>
          <a:p>
            <a:pPr>
              <a:spcBef>
                <a:spcPts val="475"/>
              </a:spcBef>
              <a:spcAft>
                <a:spcPts val="600"/>
              </a:spcAft>
            </a:pPr>
            <a:r>
              <a:rPr lang="en-US" sz="2000"/>
              <a:t>D anun</a:t>
            </a:r>
            <a:r>
              <a:rPr lang="ro-RO" sz="2000"/>
              <a:t>ţă</a:t>
            </a:r>
            <a:r>
              <a:rPr lang="en-US" sz="2000"/>
              <a:t> vecinii activi (</a:t>
            </a:r>
            <a:r>
              <a:rPr lang="en-US" sz="2000">
                <a:solidFill>
                  <a:schemeClr val="accent2"/>
                </a:solidFill>
              </a:rPr>
              <a:t>active neighbors</a:t>
            </a:r>
            <a:r>
              <a:rPr lang="en-US" sz="2000"/>
              <a:t>) care foloses</a:t>
            </a:r>
            <a:r>
              <a:rPr lang="ro-RO" sz="2000"/>
              <a:t>c</a:t>
            </a:r>
            <a:r>
              <a:rPr lang="en-US" sz="2000"/>
              <a:t> G, anume {A, B}</a:t>
            </a:r>
          </a:p>
          <a:p>
            <a:pPr>
              <a:spcBef>
                <a:spcPts val="475"/>
              </a:spcBef>
              <a:spcAft>
                <a:spcPts val="600"/>
              </a:spcAft>
            </a:pPr>
            <a:r>
              <a:rPr lang="en-US" sz="2000"/>
              <a:t>D gole</a:t>
            </a:r>
            <a:r>
              <a:rPr lang="ro-RO" sz="2000"/>
              <a:t>ş</a:t>
            </a:r>
            <a:r>
              <a:rPr lang="en-US" sz="2000"/>
              <a:t>te intr</a:t>
            </a:r>
            <a:r>
              <a:rPr lang="ro-RO" sz="2000"/>
              <a:t>ă</a:t>
            </a:r>
            <a:r>
              <a:rPr lang="en-US" sz="2000"/>
              <a:t>rile pentru E, G </a:t>
            </a:r>
            <a:r>
              <a:rPr lang="ro-RO" sz="2000"/>
              <a:t>ş</a:t>
            </a:r>
            <a:r>
              <a:rPr lang="en-US" sz="2000"/>
              <a:t>i I din tabela de rutare</a:t>
            </a:r>
          </a:p>
        </p:txBody>
      </p:sp>
      <p:grpSp>
        <p:nvGrpSpPr>
          <p:cNvPr id="84995" name="Group 12"/>
          <p:cNvGrpSpPr>
            <a:grpSpLocks/>
          </p:cNvGrpSpPr>
          <p:nvPr/>
        </p:nvGrpSpPr>
        <p:grpSpPr bwMode="auto">
          <a:xfrm>
            <a:off x="152400" y="2971800"/>
            <a:ext cx="8610600" cy="3741738"/>
            <a:chOff x="96" y="1872"/>
            <a:chExt cx="5424" cy="2357"/>
          </a:xfrm>
        </p:grpSpPr>
        <p:pic>
          <p:nvPicPr>
            <p:cNvPr id="85010" name="Picture 5" descr="5-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" y="1872"/>
              <a:ext cx="5424" cy="2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11" name="Oval 7"/>
            <p:cNvSpPr>
              <a:spLocks noChangeArrowheads="1"/>
            </p:cNvSpPr>
            <p:nvPr/>
          </p:nvSpPr>
          <p:spPr bwMode="auto">
            <a:xfrm>
              <a:off x="4800" y="3264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G</a:t>
              </a:r>
            </a:p>
          </p:txBody>
        </p:sp>
        <p:sp>
          <p:nvSpPr>
            <p:cNvPr id="85012" name="Line 8"/>
            <p:cNvSpPr>
              <a:spLocks noChangeShapeType="1"/>
            </p:cNvSpPr>
            <p:nvPr/>
          </p:nvSpPr>
          <p:spPr bwMode="auto">
            <a:xfrm>
              <a:off x="4800" y="3072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013" name="Line 9"/>
            <p:cNvSpPr>
              <a:spLocks noChangeShapeType="1"/>
            </p:cNvSpPr>
            <p:nvPr/>
          </p:nvSpPr>
          <p:spPr bwMode="auto">
            <a:xfrm flipV="1">
              <a:off x="4992" y="3216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014" name="Line 10"/>
            <p:cNvSpPr>
              <a:spLocks noChangeShapeType="1"/>
            </p:cNvSpPr>
            <p:nvPr/>
          </p:nvSpPr>
          <p:spPr bwMode="auto">
            <a:xfrm flipV="1">
              <a:off x="4464" y="3408"/>
              <a:ext cx="3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015" name="Line 11"/>
            <p:cNvSpPr>
              <a:spLocks noChangeShapeType="1"/>
            </p:cNvSpPr>
            <p:nvPr/>
          </p:nvSpPr>
          <p:spPr bwMode="auto">
            <a:xfrm>
              <a:off x="4944" y="3456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7416800" y="4521200"/>
            <a:ext cx="406400" cy="406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 rot="16200000" flipV="1">
            <a:off x="7156450" y="4260850"/>
            <a:ext cx="406400" cy="19050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8" name="Straight Arrow Connector 17"/>
          <p:cNvCxnSpPr>
            <a:cxnSpLocks noChangeShapeType="1"/>
            <a:stCxn id="11" idx="0"/>
          </p:cNvCxnSpPr>
          <p:nvPr/>
        </p:nvCxnSpPr>
        <p:spPr bwMode="auto">
          <a:xfrm rot="5400000" flipH="1" flipV="1">
            <a:off x="7569200" y="4227513"/>
            <a:ext cx="330200" cy="22860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" name="Rectangle 18"/>
          <p:cNvSpPr/>
          <p:nvPr/>
        </p:nvSpPr>
        <p:spPr bwMode="auto">
          <a:xfrm>
            <a:off x="1536700" y="4673600"/>
            <a:ext cx="43180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78100" y="4673600"/>
            <a:ext cx="43180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536700" y="5359400"/>
            <a:ext cx="43180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578100" y="5346700"/>
            <a:ext cx="43180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568700" y="5359400"/>
            <a:ext cx="43180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587500" y="6045200"/>
            <a:ext cx="43180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578100" y="6045200"/>
            <a:ext cx="43180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568700" y="6045200"/>
            <a:ext cx="431800" cy="228600"/>
          </a:xfrm>
          <a:prstGeom prst="rect">
            <a:avLst/>
          </a:prstGeom>
          <a:solidFill>
            <a:schemeClr val="accent3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" name="Oval 1"/>
          <p:cNvSpPr>
            <a:spLocks noChangeArrowheads="1"/>
          </p:cNvSpPr>
          <p:nvPr/>
        </p:nvSpPr>
        <p:spPr bwMode="auto">
          <a:xfrm>
            <a:off x="647700" y="4660900"/>
            <a:ext cx="254000" cy="254000"/>
          </a:xfrm>
          <a:prstGeom prst="ellips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647700" y="5346700"/>
            <a:ext cx="254000" cy="254000"/>
          </a:xfrm>
          <a:prstGeom prst="ellips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660400" y="6045200"/>
            <a:ext cx="254000" cy="254000"/>
          </a:xfrm>
          <a:prstGeom prst="ellipse">
            <a:avLst/>
          </a:prstGeom>
          <a:noFill/>
          <a:ln w="317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42900"/>
            <a:ext cx="8382000" cy="487363"/>
          </a:xfrm>
        </p:spPr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IPv6 - </a:t>
            </a:r>
            <a:r>
              <a:rPr lang="en-US" sz="2800">
                <a:latin typeface="Tahoma" charset="0"/>
              </a:rPr>
              <a:t>Motiva</a:t>
            </a:r>
            <a:r>
              <a:rPr lang="ro-RO" sz="2800">
                <a:latin typeface="Tahoma" charset="0"/>
              </a:rPr>
              <a:t>ţ</a:t>
            </a:r>
            <a:r>
              <a:rPr lang="en-US" sz="2800">
                <a:latin typeface="Tahoma" charset="0"/>
              </a:rPr>
              <a:t>ii</a:t>
            </a:r>
            <a:endParaRPr lang="en-US" sz="2800">
              <a:latin typeface="Arial" charset="0"/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>
          <a:xfrm>
            <a:off x="279400" y="850900"/>
            <a:ext cx="8648700" cy="5549900"/>
          </a:xfrm>
        </p:spPr>
        <p:txBody>
          <a:bodyPr/>
          <a:lstStyle/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 sz="2400" b="1">
                <a:latin typeface="Arial" charset="0"/>
              </a:rPr>
              <a:t>Spa</a:t>
            </a:r>
            <a:r>
              <a:rPr lang="ro-RO" sz="2400" b="1">
                <a:latin typeface="Arial" charset="0"/>
              </a:rPr>
              <a:t>ţ</a:t>
            </a:r>
            <a:r>
              <a:rPr lang="en-US" sz="2400" b="1">
                <a:latin typeface="Arial" charset="0"/>
              </a:rPr>
              <a:t>iul de adrese          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	32 bi</a:t>
            </a:r>
            <a:r>
              <a:rPr lang="ro-RO">
                <a:latin typeface="Arial" charset="0"/>
              </a:rPr>
              <a:t>ţ</a:t>
            </a:r>
            <a:r>
              <a:rPr lang="en-US">
                <a:latin typeface="Arial" charset="0"/>
              </a:rPr>
              <a:t>i = peste un milion de re</a:t>
            </a:r>
            <a:r>
              <a:rPr lang="ro-RO">
                <a:latin typeface="Arial" charset="0"/>
              </a:rPr>
              <a:t>ţ</a:t>
            </a:r>
            <a:r>
              <a:rPr lang="en-US">
                <a:latin typeface="Arial" charset="0"/>
              </a:rPr>
              <a:t>ele 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      	Dar...multe sunt Clasa C, prea mici pentru multe organiza</a:t>
            </a:r>
            <a:r>
              <a:rPr lang="ro-RO">
                <a:latin typeface="Arial" charset="0"/>
              </a:rPr>
              <a:t>ţ</a:t>
            </a:r>
            <a:r>
              <a:rPr lang="en-US">
                <a:latin typeface="Arial" charset="0"/>
              </a:rPr>
              <a:t>ii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endParaRPr lang="en-US">
              <a:latin typeface="Arial" charset="0"/>
            </a:endParaRPr>
          </a:p>
          <a:p>
            <a:pPr eaLnBrk="1" hangingPunct="1">
              <a:spcAft>
                <a:spcPts val="600"/>
              </a:spcAft>
              <a:buFontTx/>
              <a:buNone/>
            </a:pPr>
            <a:endParaRPr lang="en-US" sz="2000">
              <a:latin typeface="Arial" charset="0"/>
            </a:endParaRP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 sz="2400" b="1">
                <a:latin typeface="Arial" charset="0"/>
              </a:rPr>
              <a:t>Tip servicii 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      Aplica</a:t>
            </a:r>
            <a:r>
              <a:rPr lang="ro-RO">
                <a:latin typeface="Arial" charset="0"/>
              </a:rPr>
              <a:t>ţ</a:t>
            </a:r>
            <a:r>
              <a:rPr lang="en-US">
                <a:latin typeface="Arial" charset="0"/>
              </a:rPr>
              <a:t>ii diferite au cerin</a:t>
            </a:r>
            <a:r>
              <a:rPr lang="ro-RO">
                <a:latin typeface="Arial" charset="0"/>
              </a:rPr>
              <a:t>ţ</a:t>
            </a:r>
            <a:r>
              <a:rPr lang="en-US">
                <a:latin typeface="Arial" charset="0"/>
              </a:rPr>
              <a:t>e diferite de livrare, siguran</a:t>
            </a:r>
            <a:r>
              <a:rPr lang="ro-RO">
                <a:latin typeface="Arial" charset="0"/>
              </a:rPr>
              <a:t>ţă</a:t>
            </a:r>
            <a:r>
              <a:rPr lang="en-US">
                <a:latin typeface="Arial" charset="0"/>
              </a:rPr>
              <a:t> </a:t>
            </a:r>
            <a:r>
              <a:rPr lang="ro-RO">
                <a:latin typeface="Arial" charset="0"/>
              </a:rPr>
              <a:t>ş</a:t>
            </a:r>
            <a:r>
              <a:rPr lang="en-US">
                <a:latin typeface="Arial" charset="0"/>
              </a:rPr>
              <a:t>i vitez</a:t>
            </a:r>
            <a:r>
              <a:rPr lang="ro-RO">
                <a:latin typeface="Arial" charset="0"/>
              </a:rPr>
              <a:t>ă</a:t>
            </a:r>
            <a:r>
              <a:rPr lang="en-US">
                <a:latin typeface="Arial" charset="0"/>
              </a:rPr>
              <a:t> 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en-US">
                <a:latin typeface="Arial" charset="0"/>
              </a:rPr>
              <a:t>      IPv4 are </a:t>
            </a:r>
            <a:r>
              <a:rPr lang="en-US">
                <a:solidFill>
                  <a:srgbClr val="0000FF"/>
                </a:solidFill>
                <a:latin typeface="Arial" charset="0"/>
              </a:rPr>
              <a:t>tip de serviciu</a:t>
            </a:r>
            <a:r>
              <a:rPr lang="en-US">
                <a:latin typeface="Arial" charset="0"/>
              </a:rPr>
              <a:t> dar adesea nu este implementat 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endParaRPr lang="en-US" sz="1800">
              <a:latin typeface="Arial" charset="0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24FDA79-D183-824C-A015-0AA9221D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73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5"/>
          <p:cNvSpPr>
            <a:spLocks noChangeArrowheads="1"/>
          </p:cNvSpPr>
          <p:nvPr/>
        </p:nvSpPr>
        <p:spPr bwMode="auto">
          <a:xfrm>
            <a:off x="0" y="21812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87042" name="Object 2"/>
          <p:cNvGraphicFramePr>
            <a:graphicFrameLocks noChangeAspect="1"/>
          </p:cNvGraphicFramePr>
          <p:nvPr/>
        </p:nvGraphicFramePr>
        <p:xfrm>
          <a:off x="3429000" y="838200"/>
          <a:ext cx="5715000" cy="134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4" name="Bitmap Image" r:id="rId3" imgW="6733333" imgH="1380952" progId="Paint.Picture">
                  <p:embed/>
                </p:oleObj>
              </mc:Choice>
              <mc:Fallback>
                <p:oleObj name="Bitmap Image" r:id="rId3" imgW="6733333" imgH="1380952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838200"/>
                        <a:ext cx="5715000" cy="1344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3" name="Rectangle 6"/>
          <p:cNvSpPr>
            <a:spLocks noChangeArrowheads="1"/>
          </p:cNvSpPr>
          <p:nvPr/>
        </p:nvSpPr>
        <p:spPr bwMode="auto">
          <a:xfrm>
            <a:off x="304800" y="303213"/>
            <a:ext cx="7023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Tahoma" charset="0"/>
              </a:rPr>
              <a:t>IPv6 - format Base header</a:t>
            </a:r>
          </a:p>
        </p:txBody>
      </p:sp>
      <p:sp>
        <p:nvSpPr>
          <p:cNvPr id="87044" name="Rectangle 8"/>
          <p:cNvSpPr>
            <a:spLocks noChangeArrowheads="1"/>
          </p:cNvSpPr>
          <p:nvPr/>
        </p:nvSpPr>
        <p:spPr bwMode="auto">
          <a:xfrm>
            <a:off x="0" y="7953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5126" name="Rectangle 9"/>
          <p:cNvSpPr>
            <a:spLocks noChangeArrowheads="1"/>
          </p:cNvSpPr>
          <p:nvPr/>
        </p:nvSpPr>
        <p:spPr bwMode="auto">
          <a:xfrm>
            <a:off x="228600" y="1231900"/>
            <a:ext cx="312420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342900" indent="-342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sz="2000"/>
              <a:t>lungime fix</a:t>
            </a:r>
            <a:r>
              <a:rPr lang="ro-RO" sz="2000"/>
              <a:t>ă</a:t>
            </a:r>
            <a:r>
              <a:rPr lang="en-US" sz="2000"/>
              <a:t> = 40 octeti </a:t>
            </a:r>
          </a:p>
          <a:p>
            <a:pPr marL="342900" indent="-342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lang="en-US" sz="2000"/>
          </a:p>
          <a:p>
            <a:pPr marL="342900" indent="-342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ro-RO" sz="2000"/>
              <a:t>Priority - </a:t>
            </a:r>
            <a:r>
              <a:rPr lang="en-US" sz="2000"/>
              <a:t>clasa </a:t>
            </a:r>
            <a:r>
              <a:rPr lang="ro-RO" sz="2000"/>
              <a:t>de </a:t>
            </a:r>
            <a:r>
              <a:rPr lang="en-US" sz="2000"/>
              <a:t>trafic </a:t>
            </a:r>
          </a:p>
          <a:p>
            <a:pPr marL="342900" indent="-342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lang="en-US" sz="2000"/>
          </a:p>
          <a:p>
            <a:pPr marL="342900" indent="-342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sz="2000" b="1"/>
              <a:t>FLOW LABEL</a:t>
            </a:r>
            <a:r>
              <a:rPr lang="en-US" sz="2000"/>
              <a:t> </a:t>
            </a:r>
            <a:r>
              <a:rPr lang="ro-RO" sz="2000"/>
              <a:t>- </a:t>
            </a:r>
            <a:r>
              <a:rPr lang="en-US" sz="2000"/>
              <a:t>asociaz</a:t>
            </a:r>
            <a:r>
              <a:rPr lang="ro-RO" sz="2000"/>
              <a:t>ă</a:t>
            </a:r>
            <a:r>
              <a:rPr lang="en-US" sz="2000"/>
              <a:t> datagramele unui flux</a:t>
            </a:r>
          </a:p>
          <a:p>
            <a:pPr marL="342900" indent="-342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lang="ro-RO" sz="2000"/>
          </a:p>
          <a:p>
            <a:pPr marL="342900" indent="-342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ro-RO" sz="2000" b="1"/>
              <a:t>Diferenţe circuit virtual</a:t>
            </a:r>
          </a:p>
          <a:p>
            <a:pPr marL="342900" indent="-342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ro-RO" sz="2000"/>
              <a:t>două fluxuri cu </a:t>
            </a:r>
            <a:r>
              <a:rPr lang="ro-RO" sz="2000">
                <a:solidFill>
                  <a:srgbClr val="0000FF"/>
                </a:solidFill>
              </a:rPr>
              <a:t>aceeaşi etichetă</a:t>
            </a:r>
            <a:r>
              <a:rPr lang="ro-RO" sz="2000"/>
              <a:t> se diferentiaza prin adr sursă + adr dest</a:t>
            </a:r>
          </a:p>
          <a:p>
            <a:pPr marL="342900" indent="-342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ro-RO" sz="2000"/>
              <a:t>aceeaşi pereche sursă+dest poate avea </a:t>
            </a:r>
            <a:r>
              <a:rPr lang="ro-RO" sz="2000">
                <a:solidFill>
                  <a:srgbClr val="0000FF"/>
                </a:solidFill>
              </a:rPr>
              <a:t>mai multe fluxuri</a:t>
            </a:r>
            <a:endParaRPr lang="en-US" sz="2000">
              <a:solidFill>
                <a:srgbClr val="0000FF"/>
              </a:solidFill>
            </a:endParaRPr>
          </a:p>
        </p:txBody>
      </p:sp>
      <p:pic>
        <p:nvPicPr>
          <p:cNvPr id="87046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2819400"/>
            <a:ext cx="5929312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9E9A9B9-EF2F-ED48-B57B-90B61876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1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1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1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4"/>
          <p:cNvSpPr>
            <a:spLocks noChangeArrowheads="1"/>
          </p:cNvSpPr>
          <p:nvPr/>
        </p:nvSpPr>
        <p:spPr bwMode="auto">
          <a:xfrm>
            <a:off x="274638" y="360363"/>
            <a:ext cx="8443912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sz="2400" b="1">
                <a:solidFill>
                  <a:schemeClr val="accent2"/>
                </a:solidFill>
                <a:latin typeface="Tahoma" charset="0"/>
              </a:rPr>
              <a:t>Con</a:t>
            </a:r>
            <a:r>
              <a:rPr lang="ro-RO" sz="2400" b="1">
                <a:solidFill>
                  <a:schemeClr val="accent2"/>
                </a:solidFill>
                <a:latin typeface="Tahoma" charset="0"/>
              </a:rPr>
              <a:t>ţ</a:t>
            </a:r>
            <a:r>
              <a:rPr lang="en-US" sz="2400" b="1">
                <a:solidFill>
                  <a:schemeClr val="accent2"/>
                </a:solidFill>
                <a:latin typeface="Tahoma" charset="0"/>
              </a:rPr>
              <a:t>ine mai pu</a:t>
            </a:r>
            <a:r>
              <a:rPr lang="ro-RO" sz="2400" b="1">
                <a:solidFill>
                  <a:schemeClr val="accent2"/>
                </a:solidFill>
                <a:latin typeface="Tahoma" charset="0"/>
              </a:rPr>
              <a:t>ţ</a:t>
            </a:r>
            <a:r>
              <a:rPr lang="en-US" sz="2400" b="1">
                <a:solidFill>
                  <a:schemeClr val="accent2"/>
                </a:solidFill>
                <a:latin typeface="Tahoma" charset="0"/>
              </a:rPr>
              <a:t>ine info dec</a:t>
            </a:r>
            <a:r>
              <a:rPr lang="ro-RO" sz="2400" b="1">
                <a:solidFill>
                  <a:schemeClr val="accent2"/>
                </a:solidFill>
                <a:latin typeface="Tahoma" charset="0"/>
              </a:rPr>
              <a:t>â</a:t>
            </a:r>
            <a:r>
              <a:rPr lang="en-US" sz="2400" b="1">
                <a:solidFill>
                  <a:schemeClr val="accent2"/>
                </a:solidFill>
                <a:latin typeface="Tahoma" charset="0"/>
              </a:rPr>
              <a:t>t antet IPv4 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lang="en-US" b="1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ro-RO" sz="2400"/>
              <a:t>Restul de info în extensii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lang="ro-RO" sz="240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sz="2400"/>
              <a:t>NEXT HEADER define</a:t>
            </a:r>
            <a:r>
              <a:rPr lang="ro-RO" sz="2400"/>
              <a:t>ş</a:t>
            </a:r>
            <a:r>
              <a:rPr lang="en-US" sz="2400"/>
              <a:t>te tipul datelor (ex. TCP) </a:t>
            </a:r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endParaRPr lang="en-US" sz="2400"/>
          </a:p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sz="2400"/>
              <a:t>NEXT HEADER define</a:t>
            </a:r>
            <a:r>
              <a:rPr lang="ro-RO" sz="2400"/>
              <a:t>ş</a:t>
            </a:r>
            <a:r>
              <a:rPr lang="en-US" sz="2400"/>
              <a:t>te tipul antetului de extensie urmator (ex. Route Header)</a:t>
            </a:r>
          </a:p>
        </p:txBody>
      </p:sp>
      <p:pic>
        <p:nvPicPr>
          <p:cNvPr id="880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3714750"/>
            <a:ext cx="66770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174C6CF-3940-6E4B-8AB9-3743B3D80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IPv6 – antete extensie</a:t>
            </a:r>
          </a:p>
        </p:txBody>
      </p:sp>
      <p:sp>
        <p:nvSpPr>
          <p:cNvPr id="59395" name="Rectangle 6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763000" cy="5229225"/>
          </a:xfrm>
        </p:spPr>
        <p:txBody>
          <a:bodyPr/>
          <a:lstStyle/>
          <a:p>
            <a:pPr eaLnBrk="1" hangingPunct="1">
              <a:spcAft>
                <a:spcPts val="600"/>
              </a:spcAft>
              <a:buFontTx/>
              <a:buNone/>
            </a:pPr>
            <a:r>
              <a:rPr lang="ro-RO" sz="2400">
                <a:solidFill>
                  <a:schemeClr val="accent2"/>
                </a:solidFill>
                <a:latin typeface="Arial" charset="0"/>
              </a:rPr>
              <a:t>Hop-by-hop 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header</a:t>
            </a:r>
            <a:r>
              <a:rPr lang="ro-RO" sz="2400">
                <a:latin typeface="Arial" charset="0"/>
              </a:rPr>
              <a:t> – info pentru rutere</a:t>
            </a:r>
            <a:r>
              <a:rPr lang="en-US" sz="2400">
                <a:latin typeface="Arial" charset="0"/>
              </a:rPr>
              <a:t> – deocamdata:</a:t>
            </a:r>
            <a:endParaRPr lang="ro-RO" sz="2400">
              <a:latin typeface="Arial" charset="0"/>
            </a:endParaRPr>
          </a:p>
          <a:p>
            <a:pPr lvl="1" eaLnBrk="1" hangingPunct="1">
              <a:spcAft>
                <a:spcPts val="600"/>
              </a:spcAft>
              <a:buFontTx/>
              <a:buNone/>
            </a:pPr>
            <a:r>
              <a:rPr lang="ro-RO" sz="2400">
                <a:latin typeface="Arial" charset="0"/>
              </a:rPr>
              <a:t>suport datagrame excedând 64K (jumbograme)</a:t>
            </a:r>
          </a:p>
          <a:p>
            <a:pPr lvl="1" eaLnBrk="1" hangingPunct="1">
              <a:spcAft>
                <a:spcPts val="600"/>
              </a:spcAft>
              <a:buFontTx/>
              <a:buNone/>
            </a:pPr>
            <a:r>
              <a:rPr lang="ro-RO" sz="2400">
                <a:latin typeface="Arial" charset="0"/>
              </a:rPr>
              <a:t>specifica lungimea; </a:t>
            </a:r>
          </a:p>
          <a:p>
            <a:pPr lvl="1" eaLnBrk="1" hangingPunct="1">
              <a:spcAft>
                <a:spcPts val="600"/>
              </a:spcAft>
              <a:buFontTx/>
              <a:buNone/>
            </a:pPr>
            <a:r>
              <a:rPr lang="ro-RO" sz="2400">
                <a:latin typeface="Arial" charset="0"/>
              </a:rPr>
              <a:t>campul de lungime din antetul de baza este 0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ro-RO" sz="2400">
                <a:solidFill>
                  <a:schemeClr val="accent2"/>
                </a:solidFill>
                <a:latin typeface="Arial" charset="0"/>
              </a:rPr>
              <a:t>Destination 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header</a:t>
            </a:r>
            <a:r>
              <a:rPr lang="ro-RO" sz="2400">
                <a:latin typeface="Arial" charset="0"/>
              </a:rPr>
              <a:t> – info aditionale pentru destinaţie</a:t>
            </a:r>
          </a:p>
          <a:p>
            <a:pPr lvl="1" eaLnBrk="1" hangingPunct="1">
              <a:spcAft>
                <a:spcPts val="600"/>
              </a:spcAft>
              <a:buFontTx/>
              <a:buNone/>
            </a:pPr>
            <a:r>
              <a:rPr lang="ro-RO" sz="2400">
                <a:latin typeface="Arial" charset="0"/>
              </a:rPr>
              <a:t>nefolosit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ro-RO" sz="2400">
                <a:solidFill>
                  <a:schemeClr val="accent2"/>
                </a:solidFill>
                <a:latin typeface="Arial" charset="0"/>
              </a:rPr>
              <a:t>Routing</a:t>
            </a:r>
            <a:r>
              <a:rPr lang="ro-RO" sz="2400">
                <a:latin typeface="Arial" charset="0"/>
              </a:rPr>
              <a:t> – lista rutere de vizitat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ro-RO" sz="2400">
                <a:solidFill>
                  <a:schemeClr val="accent2"/>
                </a:solidFill>
                <a:latin typeface="Arial" charset="0"/>
              </a:rPr>
              <a:t>Fragmentation</a:t>
            </a:r>
            <a:r>
              <a:rPr lang="ro-RO" sz="2400">
                <a:latin typeface="Arial" charset="0"/>
              </a:rPr>
              <a:t> – identificare fragmente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ro-RO" sz="2400">
                <a:solidFill>
                  <a:schemeClr val="accent2"/>
                </a:solidFill>
                <a:latin typeface="Arial" charset="0"/>
              </a:rPr>
              <a:t>Authentication</a:t>
            </a:r>
            <a:r>
              <a:rPr lang="ro-RO" sz="2400">
                <a:latin typeface="Arial" charset="0"/>
              </a:rPr>
              <a:t> – verificare identitate transmiţător</a:t>
            </a:r>
          </a:p>
          <a:p>
            <a:pPr eaLnBrk="1" hangingPunct="1">
              <a:spcAft>
                <a:spcPts val="600"/>
              </a:spcAft>
              <a:buFontTx/>
              <a:buNone/>
            </a:pPr>
            <a:r>
              <a:rPr lang="ro-RO" sz="2400">
                <a:solidFill>
                  <a:schemeClr val="accent2"/>
                </a:solidFill>
                <a:latin typeface="Arial" charset="0"/>
              </a:rPr>
              <a:t>Encrypted security payload</a:t>
            </a:r>
            <a:r>
              <a:rPr lang="ro-RO" sz="2400">
                <a:latin typeface="Arial" charset="0"/>
              </a:rPr>
              <a:t> – info despre conţinut criptat</a:t>
            </a:r>
            <a:endParaRPr lang="en-US" sz="2400">
              <a:latin typeface="Arial" charset="0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E563CAD-01B1-C849-9701-081314698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9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9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9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4"/>
          <p:cNvSpPr>
            <a:spLocks noChangeArrowheads="1"/>
          </p:cNvSpPr>
          <p:nvPr/>
        </p:nvSpPr>
        <p:spPr bwMode="auto">
          <a:xfrm>
            <a:off x="3276600" y="350838"/>
            <a:ext cx="2540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</a:tabLst>
            </a:pPr>
            <a:r>
              <a:rPr lang="en-US" sz="2800" b="1">
                <a:solidFill>
                  <a:schemeClr val="accent2"/>
                </a:solidFill>
              </a:rPr>
              <a:t>Fragmentarea</a:t>
            </a:r>
            <a:endParaRPr lang="en-US" sz="2800">
              <a:solidFill>
                <a:schemeClr val="accent2"/>
              </a:solidFill>
            </a:endParaRPr>
          </a:p>
        </p:txBody>
      </p:sp>
      <p:pic>
        <p:nvPicPr>
          <p:cNvPr id="9011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300163"/>
            <a:ext cx="8026400" cy="499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4AADF4B-69F2-514F-ACC2-E7D94210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3"/>
          <p:cNvSpPr>
            <a:spLocks noGrp="1" noChangeArrowheads="1"/>
          </p:cNvSpPr>
          <p:nvPr>
            <p:ph idx="1"/>
          </p:nvPr>
        </p:nvSpPr>
        <p:spPr>
          <a:xfrm>
            <a:off x="182563" y="685800"/>
            <a:ext cx="8763000" cy="5715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>
                <a:solidFill>
                  <a:schemeClr val="accent2"/>
                </a:solidFill>
                <a:latin typeface="Arial" charset="0"/>
              </a:rPr>
              <a:t>Fragmentare</a:t>
            </a:r>
            <a:r>
              <a:rPr lang="en-US" sz="2400">
                <a:latin typeface="Arial" charset="0"/>
              </a:rPr>
              <a:t> IPv6– la surs</a:t>
            </a:r>
            <a:r>
              <a:rPr lang="ro-RO" sz="2400">
                <a:latin typeface="Arial" charset="0"/>
              </a:rPr>
              <a:t>ă</a:t>
            </a:r>
            <a:endParaRPr lang="en-US" sz="240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400">
                <a:latin typeface="Arial" charset="0"/>
              </a:rPr>
              <a:t>	Ruterele ignor</a:t>
            </a:r>
            <a:r>
              <a:rPr lang="ro-RO" sz="2400">
                <a:latin typeface="Arial" charset="0"/>
              </a:rPr>
              <a:t>ă</a:t>
            </a:r>
            <a:r>
              <a:rPr lang="en-US" sz="2400">
                <a:latin typeface="Arial" charset="0"/>
              </a:rPr>
              <a:t> datagramele mai lungi dec</a:t>
            </a:r>
            <a:r>
              <a:rPr lang="ro-RO" sz="2400">
                <a:latin typeface="Arial" charset="0"/>
              </a:rPr>
              <a:t>â</a:t>
            </a:r>
            <a:r>
              <a:rPr lang="en-US" sz="2400">
                <a:latin typeface="Arial" charset="0"/>
              </a:rPr>
              <a:t>t MTU </a:t>
            </a:r>
          </a:p>
          <a:p>
            <a:pPr eaLnBrk="1" hangingPunct="1">
              <a:spcBef>
                <a:spcPts val="1775"/>
              </a:spcBef>
              <a:buFontTx/>
              <a:buNone/>
            </a:pPr>
            <a:r>
              <a:rPr lang="en-US" sz="2400">
                <a:latin typeface="Arial" charset="0"/>
              </a:rPr>
              <a:t>Sursa</a:t>
            </a:r>
          </a:p>
          <a:p>
            <a:pPr eaLnBrk="1" hangingPunct="1">
              <a:buFontTx/>
              <a:buNone/>
            </a:pPr>
            <a:r>
              <a:rPr lang="en-US" sz="2400">
                <a:latin typeface="Arial" charset="0"/>
              </a:rPr>
              <a:t>        Fragmenteaz</a:t>
            </a:r>
            <a:r>
              <a:rPr lang="ro-RO" sz="2400">
                <a:latin typeface="Arial" charset="0"/>
              </a:rPr>
              <a:t>ă</a:t>
            </a:r>
            <a:r>
              <a:rPr lang="en-US" sz="2400">
                <a:latin typeface="Arial" charset="0"/>
              </a:rPr>
              <a:t> pachetele </a:t>
            </a:r>
          </a:p>
          <a:p>
            <a:pPr eaLnBrk="1" hangingPunct="1">
              <a:buFontTx/>
              <a:buNone/>
            </a:pPr>
            <a:r>
              <a:rPr lang="en-US" sz="2400">
                <a:latin typeface="Arial" charset="0"/>
              </a:rPr>
              <a:t>	    Descoper</a:t>
            </a:r>
            <a:r>
              <a:rPr lang="ro-RO" sz="2400">
                <a:latin typeface="Arial" charset="0"/>
              </a:rPr>
              <a:t>ă</a:t>
            </a:r>
            <a:r>
              <a:rPr lang="en-US" sz="2400">
                <a:latin typeface="Arial" charset="0"/>
              </a:rPr>
              <a:t> 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path MTU</a:t>
            </a:r>
            <a:r>
              <a:rPr lang="en-US" sz="2400">
                <a:latin typeface="Arial" charset="0"/>
              </a:rPr>
              <a:t> </a:t>
            </a:r>
          </a:p>
          <a:p>
            <a:pPr eaLnBrk="1" hangingPunct="1">
              <a:spcBef>
                <a:spcPts val="1775"/>
              </a:spcBef>
              <a:buFontTx/>
              <a:buNone/>
            </a:pPr>
            <a:r>
              <a:rPr lang="en-US" sz="2400">
                <a:latin typeface="Arial" charset="0"/>
              </a:rPr>
              <a:t>Caracter 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dinamic</a:t>
            </a:r>
            <a:r>
              <a:rPr lang="en-US" sz="2400">
                <a:latin typeface="Arial" charset="0"/>
              </a:rPr>
              <a:t> </a:t>
            </a:r>
          </a:p>
          <a:p>
            <a:pPr lvl="1" eaLnBrk="1" hangingPunct="1">
              <a:buFontTx/>
              <a:buNone/>
            </a:pPr>
            <a:r>
              <a:rPr lang="en-US" sz="2400">
                <a:latin typeface="Arial" charset="0"/>
              </a:rPr>
              <a:t>- calea se poate schimba</a:t>
            </a:r>
          </a:p>
          <a:p>
            <a:pPr eaLnBrk="1" hangingPunct="1">
              <a:buFontTx/>
              <a:buNone/>
            </a:pPr>
            <a:br>
              <a:rPr lang="en-US" sz="2400">
                <a:latin typeface="Arial" charset="0"/>
              </a:rPr>
            </a:br>
            <a:r>
              <a:rPr lang="en-US" sz="2400">
                <a:solidFill>
                  <a:schemeClr val="accent2"/>
                </a:solidFill>
                <a:latin typeface="Arial" charset="0"/>
              </a:rPr>
              <a:t>Eficien</a:t>
            </a:r>
            <a:r>
              <a:rPr lang="ro-RO" sz="2400">
                <a:solidFill>
                  <a:schemeClr val="accent2"/>
                </a:solidFill>
                <a:latin typeface="Arial" charset="0"/>
              </a:rPr>
              <a:t>ţ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a</a:t>
            </a:r>
            <a:r>
              <a:rPr lang="en-US" sz="2400">
                <a:latin typeface="Arial" charset="0"/>
              </a:rPr>
              <a:t> – antet nu are spa</a:t>
            </a:r>
            <a:r>
              <a:rPr lang="ro-RO" sz="2400">
                <a:latin typeface="Arial" charset="0"/>
              </a:rPr>
              <a:t>ţ</a:t>
            </a:r>
            <a:r>
              <a:rPr lang="en-US" sz="2400">
                <a:latin typeface="Arial" charset="0"/>
              </a:rPr>
              <a:t>iu pierdut </a:t>
            </a:r>
          </a:p>
          <a:p>
            <a:pPr eaLnBrk="1" hangingPunct="1">
              <a:buFontTx/>
              <a:buNone/>
            </a:pPr>
            <a:r>
              <a:rPr lang="en-US" sz="2400">
                <a:latin typeface="Arial" charset="0"/>
              </a:rPr>
              <a:t>    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Flexibilitate</a:t>
            </a:r>
            <a:r>
              <a:rPr lang="en-US" sz="2400">
                <a:latin typeface="Arial" charset="0"/>
              </a:rPr>
              <a:t> – noi antete pentru noi caracteristici </a:t>
            </a:r>
          </a:p>
          <a:p>
            <a:pPr eaLnBrk="1" hangingPunct="1">
              <a:buFontTx/>
              <a:buNone/>
            </a:pPr>
            <a:r>
              <a:rPr lang="en-US" sz="2400">
                <a:latin typeface="Arial" charset="0"/>
              </a:rPr>
              <a:t>    Dezvoltare 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incremental</a:t>
            </a:r>
            <a:r>
              <a:rPr lang="ro-RO" sz="2400">
                <a:solidFill>
                  <a:schemeClr val="accent2"/>
                </a:solidFill>
                <a:latin typeface="Arial" charset="0"/>
              </a:rPr>
              <a:t>ă</a:t>
            </a:r>
            <a:r>
              <a:rPr lang="en-US" sz="2400">
                <a:latin typeface="Arial" charset="0"/>
              </a:rPr>
              <a:t> – ruterele care trateaz</a:t>
            </a:r>
            <a:r>
              <a:rPr lang="ro-RO" sz="2400">
                <a:latin typeface="Arial" charset="0"/>
              </a:rPr>
              <a:t>ă</a:t>
            </a:r>
            <a:r>
              <a:rPr lang="en-US" sz="2400">
                <a:latin typeface="Arial" charset="0"/>
              </a:rPr>
              <a:t> anumite antete coexist</a:t>
            </a:r>
            <a:r>
              <a:rPr lang="ro-RO" sz="2400">
                <a:latin typeface="Arial" charset="0"/>
              </a:rPr>
              <a:t>ă</a:t>
            </a:r>
            <a:r>
              <a:rPr lang="en-US" sz="2400">
                <a:latin typeface="Arial" charset="0"/>
              </a:rPr>
              <a:t> cu altele care le ignor</a:t>
            </a:r>
            <a:r>
              <a:rPr lang="ro-RO" sz="2400">
                <a:latin typeface="Arial" charset="0"/>
              </a:rPr>
              <a:t>ă</a:t>
            </a:r>
            <a:r>
              <a:rPr lang="en-US" sz="2400">
                <a:latin typeface="Arial" charset="0"/>
              </a:rPr>
              <a:t>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8EB2033-6716-D24F-B8F6-3D6FD0AE7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4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4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14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14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14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14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411163" y="338138"/>
            <a:ext cx="8382000" cy="487362"/>
          </a:xfrm>
        </p:spPr>
        <p:txBody>
          <a:bodyPr/>
          <a:lstStyle/>
          <a:p>
            <a:r>
              <a:rPr lang="en-GB" dirty="0" err="1">
                <a:latin typeface="Arial" charset="0"/>
              </a:rPr>
              <a:t>Caracteristici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datagrame</a:t>
            </a:r>
            <a:endParaRPr lang="en-GB" dirty="0">
              <a:latin typeface="Arial" charset="0"/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381000" y="850900"/>
            <a:ext cx="8382000" cy="554990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GB" dirty="0" err="1">
                <a:latin typeface="Arial" charset="0"/>
              </a:rPr>
              <a:t>Pachetul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contine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toate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informatiile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necesare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ruterelor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pentru</a:t>
            </a:r>
            <a:r>
              <a:rPr lang="en-GB" dirty="0">
                <a:latin typeface="Arial" charset="0"/>
              </a:rPr>
              <a:t> “</a:t>
            </a:r>
            <a:r>
              <a:rPr lang="en-GB" altLang="ja-JP" dirty="0" err="1">
                <a:latin typeface="Arial" charset="0"/>
              </a:rPr>
              <a:t>pasarea</a:t>
            </a:r>
            <a:r>
              <a:rPr lang="en-GB" dirty="0">
                <a:latin typeface="Arial" charset="0"/>
              </a:rPr>
              <a:t>”</a:t>
            </a:r>
            <a:r>
              <a:rPr lang="en-GB" altLang="ja-JP" dirty="0">
                <a:latin typeface="Arial" charset="0"/>
              </a:rPr>
              <a:t> </a:t>
            </a:r>
            <a:r>
              <a:rPr lang="en-GB" altLang="ja-JP" dirty="0" err="1">
                <a:latin typeface="Arial" charset="0"/>
              </a:rPr>
              <a:t>lui</a:t>
            </a:r>
            <a:r>
              <a:rPr lang="en-GB" altLang="ja-JP" dirty="0">
                <a:latin typeface="Arial" charset="0"/>
              </a:rPr>
              <a:t> </a:t>
            </a:r>
            <a:r>
              <a:rPr lang="en-GB" altLang="ja-JP" dirty="0" err="1">
                <a:latin typeface="Arial" charset="0"/>
              </a:rPr>
              <a:t>catre</a:t>
            </a:r>
            <a:r>
              <a:rPr lang="en-GB" altLang="ja-JP" dirty="0">
                <a:latin typeface="Arial" charset="0"/>
              </a:rPr>
              <a:t> </a:t>
            </a:r>
            <a:r>
              <a:rPr lang="en-GB" altLang="ja-JP" dirty="0" err="1">
                <a:latin typeface="Arial" charset="0"/>
              </a:rPr>
              <a:t>destinatie</a:t>
            </a:r>
            <a:r>
              <a:rPr lang="en-GB" altLang="ja-JP" dirty="0">
                <a:latin typeface="Arial" charset="0"/>
              </a:rPr>
              <a:t> (</a:t>
            </a:r>
            <a:r>
              <a:rPr lang="en-GB" altLang="ja-JP" dirty="0" err="1">
                <a:latin typeface="Arial" charset="0"/>
              </a:rPr>
              <a:t>inclusiv</a:t>
            </a:r>
            <a:r>
              <a:rPr lang="en-GB" altLang="ja-JP" dirty="0">
                <a:latin typeface="Arial" charset="0"/>
              </a:rPr>
              <a:t> </a:t>
            </a:r>
            <a:r>
              <a:rPr lang="en-GB" altLang="ja-JP" dirty="0" err="1">
                <a:latin typeface="Arial" charset="0"/>
              </a:rPr>
              <a:t>adresele</a:t>
            </a:r>
            <a:r>
              <a:rPr lang="en-GB" altLang="ja-JP" dirty="0">
                <a:latin typeface="Arial" charset="0"/>
              </a:rPr>
              <a:t> </a:t>
            </a:r>
            <a:r>
              <a:rPr lang="en-GB" altLang="ja-JP" dirty="0" err="1">
                <a:latin typeface="Arial" charset="0"/>
              </a:rPr>
              <a:t>sursa</a:t>
            </a:r>
            <a:r>
              <a:rPr lang="en-GB" altLang="ja-JP" dirty="0">
                <a:latin typeface="Arial" charset="0"/>
              </a:rPr>
              <a:t> </a:t>
            </a:r>
            <a:r>
              <a:rPr lang="en-GB" altLang="ja-JP" dirty="0" err="1">
                <a:latin typeface="Arial" charset="0"/>
              </a:rPr>
              <a:t>si</a:t>
            </a:r>
            <a:r>
              <a:rPr lang="en-GB" altLang="ja-JP" dirty="0">
                <a:latin typeface="Arial" charset="0"/>
              </a:rPr>
              <a:t> </a:t>
            </a:r>
            <a:r>
              <a:rPr lang="en-GB" altLang="ja-JP" dirty="0" err="1">
                <a:latin typeface="Arial" charset="0"/>
              </a:rPr>
              <a:t>destinatie</a:t>
            </a:r>
            <a:r>
              <a:rPr lang="en-GB" altLang="ja-JP" dirty="0">
                <a:latin typeface="Arial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GB" dirty="0" err="1">
                <a:latin typeface="Arial" charset="0"/>
              </a:rPr>
              <a:t>Organizare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fara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conexiune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 </a:t>
            </a:r>
          </a:p>
          <a:p>
            <a:pPr lvl="1">
              <a:spcBef>
                <a:spcPts val="600"/>
              </a:spcBef>
            </a:pPr>
            <a:r>
              <a:rPr lang="en-GB" dirty="0">
                <a:latin typeface="Arial" charset="0"/>
              </a:rPr>
              <a:t>Un calculator </a:t>
            </a:r>
            <a:r>
              <a:rPr lang="en-GB" dirty="0" err="1">
                <a:latin typeface="Arial" charset="0"/>
              </a:rPr>
              <a:t>gazda</a:t>
            </a:r>
            <a:r>
              <a:rPr lang="en-GB" dirty="0">
                <a:latin typeface="Arial" charset="0"/>
              </a:rPr>
              <a:t> (</a:t>
            </a:r>
            <a:r>
              <a:rPr lang="en-GB" i="1" dirty="0">
                <a:latin typeface="Arial" charset="0"/>
              </a:rPr>
              <a:t>host</a:t>
            </a:r>
            <a:r>
              <a:rPr lang="en-GB" dirty="0">
                <a:latin typeface="Arial" charset="0"/>
              </a:rPr>
              <a:t>) </a:t>
            </a:r>
            <a:r>
              <a:rPr lang="en-GB" dirty="0" err="1">
                <a:latin typeface="Arial" charset="0"/>
              </a:rPr>
              <a:t>poate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trimite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pachetul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oricand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si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oriunde</a:t>
            </a:r>
            <a:r>
              <a:rPr lang="en-GB" dirty="0">
                <a:latin typeface="Arial" charset="0"/>
              </a:rPr>
              <a:t> in </a:t>
            </a:r>
            <a:r>
              <a:rPr lang="en-GB" dirty="0" err="1">
                <a:latin typeface="Arial" charset="0"/>
              </a:rPr>
              <a:t>retea</a:t>
            </a:r>
            <a:endParaRPr lang="en-GB" dirty="0">
              <a:latin typeface="Arial" charset="0"/>
            </a:endParaRPr>
          </a:p>
          <a:p>
            <a:pPr>
              <a:spcBef>
                <a:spcPts val="600"/>
              </a:spcBef>
            </a:pPr>
            <a:r>
              <a:rPr lang="en-GB" dirty="0">
                <a:latin typeface="Arial" charset="0"/>
              </a:rPr>
              <a:t>Nu </a:t>
            </a:r>
            <a:r>
              <a:rPr lang="en-GB" dirty="0" err="1">
                <a:latin typeface="Arial" charset="0"/>
              </a:rPr>
              <a:t>asigura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corectitudinea</a:t>
            </a:r>
            <a:endParaRPr lang="en-GB" dirty="0">
              <a:solidFill>
                <a:srgbClr val="0000FF"/>
              </a:solidFill>
              <a:latin typeface="Arial" charset="0"/>
            </a:endParaRPr>
          </a:p>
          <a:p>
            <a:pPr lvl="1">
              <a:spcBef>
                <a:spcPts val="600"/>
              </a:spcBef>
            </a:pPr>
            <a:r>
              <a:rPr lang="en-GB" dirty="0" err="1">
                <a:latin typeface="Arial" charset="0"/>
              </a:rPr>
              <a:t>Transmitatorul</a:t>
            </a:r>
            <a:r>
              <a:rPr lang="en-GB" dirty="0">
                <a:latin typeface="Arial" charset="0"/>
              </a:rPr>
              <a:t> nu </a:t>
            </a:r>
            <a:r>
              <a:rPr lang="en-GB" dirty="0" err="1">
                <a:latin typeface="Arial" charset="0"/>
              </a:rPr>
              <a:t>poate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sti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daca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pachetul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este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livrat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sau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daca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destinatarul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mai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este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conectat</a:t>
            </a:r>
            <a:endParaRPr lang="en-GB" dirty="0">
              <a:latin typeface="Arial" charset="0"/>
            </a:endParaRPr>
          </a:p>
          <a:p>
            <a:pPr>
              <a:spcBef>
                <a:spcPts val="600"/>
              </a:spcBef>
            </a:pPr>
            <a:r>
              <a:rPr lang="en-GB" dirty="0">
                <a:latin typeface="Arial" charset="0"/>
              </a:rPr>
              <a:t>Nu </a:t>
            </a:r>
            <a:r>
              <a:rPr lang="en-GB" dirty="0" err="1">
                <a:latin typeface="Arial" charset="0"/>
              </a:rPr>
              <a:t>pastreaza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ordinea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pachetelor</a:t>
            </a:r>
            <a:endParaRPr lang="en-GB" dirty="0">
              <a:latin typeface="Arial" charset="0"/>
            </a:endParaRPr>
          </a:p>
          <a:p>
            <a:pPr lvl="1">
              <a:spcBef>
                <a:spcPts val="600"/>
              </a:spcBef>
            </a:pPr>
            <a:r>
              <a:rPr lang="en-GB" dirty="0" err="1">
                <a:latin typeface="Arial" charset="0"/>
              </a:rPr>
              <a:t>Pachetele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sunt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dirijate</a:t>
            </a:r>
            <a:r>
              <a:rPr lang="en-GB" dirty="0">
                <a:latin typeface="Arial" charset="0"/>
              </a:rPr>
              <a:t> independent </a:t>
            </a:r>
            <a:r>
              <a:rPr lang="en-GB" dirty="0" err="1">
                <a:latin typeface="Arial" charset="0"/>
              </a:rPr>
              <a:t>unele</a:t>
            </a:r>
            <a:r>
              <a:rPr lang="en-GB" dirty="0">
                <a:latin typeface="Arial" charset="0"/>
              </a:rPr>
              <a:t> de </a:t>
            </a:r>
            <a:r>
              <a:rPr lang="en-GB" dirty="0" err="1">
                <a:latin typeface="Arial" charset="0"/>
              </a:rPr>
              <a:t>altele</a:t>
            </a:r>
            <a:endParaRPr lang="en-GB" dirty="0">
              <a:latin typeface="Arial" charset="0"/>
            </a:endParaRPr>
          </a:p>
          <a:p>
            <a:pPr>
              <a:spcBef>
                <a:spcPts val="600"/>
              </a:spcBef>
            </a:pPr>
            <a:r>
              <a:rPr lang="en-GB" dirty="0">
                <a:solidFill>
                  <a:srgbClr val="0000FF"/>
                </a:solidFill>
                <a:latin typeface="Arial" charset="0"/>
              </a:rPr>
              <a:t>Robusta</a:t>
            </a:r>
          </a:p>
          <a:p>
            <a:pPr lvl="1">
              <a:spcBef>
                <a:spcPts val="600"/>
              </a:spcBef>
            </a:pPr>
            <a:r>
              <a:rPr lang="en-GB" dirty="0">
                <a:latin typeface="Arial" charset="0"/>
              </a:rPr>
              <a:t>La </a:t>
            </a:r>
            <a:r>
              <a:rPr lang="en-GB" dirty="0" err="1">
                <a:latin typeface="Arial" charset="0"/>
              </a:rPr>
              <a:t>defectarea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unei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legaturi</a:t>
            </a:r>
            <a:r>
              <a:rPr lang="en-GB" dirty="0">
                <a:latin typeface="Arial" charset="0"/>
              </a:rPr>
              <a:t> se </a:t>
            </a:r>
            <a:r>
              <a:rPr lang="en-GB" dirty="0" err="1">
                <a:latin typeface="Arial" charset="0"/>
              </a:rPr>
              <a:t>gasesc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rute</a:t>
            </a:r>
            <a:r>
              <a:rPr lang="en-GB" dirty="0">
                <a:latin typeface="Arial" charset="0"/>
              </a:rPr>
              <a:t> alternative</a:t>
            </a:r>
          </a:p>
          <a:p>
            <a:pPr>
              <a:spcBef>
                <a:spcPts val="600"/>
              </a:spcBef>
            </a:pPr>
            <a:r>
              <a:rPr lang="en-GB" dirty="0" err="1">
                <a:latin typeface="Arial" charset="0"/>
              </a:rPr>
              <a:t>Utilizare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larga</a:t>
            </a:r>
            <a:r>
              <a:rPr lang="en-GB" dirty="0">
                <a:latin typeface="Arial" charset="0"/>
              </a:rPr>
              <a:t> in Internet</a:t>
            </a:r>
          </a:p>
        </p:txBody>
      </p:sp>
      <p:sp>
        <p:nvSpPr>
          <p:cNvPr id="25604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685800"/>
            <a:ext cx="8763000" cy="6019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2400">
                <a:solidFill>
                  <a:schemeClr val="accent2"/>
                </a:solidFill>
                <a:latin typeface="Arial" charset="0"/>
              </a:rPr>
              <a:t>adrese</a:t>
            </a:r>
            <a:r>
              <a:rPr lang="en-US" sz="2400">
                <a:latin typeface="Arial" charset="0"/>
              </a:rPr>
              <a:t> 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128-bit</a:t>
            </a:r>
            <a:endParaRPr lang="en-US" sz="240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400">
                <a:latin typeface="Arial" charset="0"/>
              </a:rPr>
              <a:t>     Includ prefix re</a:t>
            </a:r>
            <a:r>
              <a:rPr lang="ro-RO" sz="2400">
                <a:latin typeface="Arial" charset="0"/>
              </a:rPr>
              <a:t>ţ</a:t>
            </a:r>
            <a:r>
              <a:rPr lang="en-US" sz="2400">
                <a:latin typeface="Arial" charset="0"/>
              </a:rPr>
              <a:t>ea </a:t>
            </a:r>
            <a:r>
              <a:rPr lang="ro-RO" sz="2400">
                <a:latin typeface="Arial" charset="0"/>
              </a:rPr>
              <a:t>ş</a:t>
            </a:r>
            <a:r>
              <a:rPr lang="en-US" sz="2400">
                <a:latin typeface="Arial" charset="0"/>
              </a:rPr>
              <a:t>i suffix gazd</a:t>
            </a:r>
            <a:r>
              <a:rPr lang="ro-RO" sz="2400">
                <a:latin typeface="Arial" charset="0"/>
              </a:rPr>
              <a:t>ă</a:t>
            </a:r>
            <a:endParaRPr lang="en-US" sz="2400">
              <a:latin typeface="Arial" charset="0"/>
            </a:endParaRPr>
          </a:p>
          <a:p>
            <a:pPr eaLnBrk="1" hangingPunct="1">
              <a:buFontTx/>
              <a:buNone/>
            </a:pPr>
            <a:endParaRPr lang="en-US" sz="240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400">
                <a:latin typeface="Arial" charset="0"/>
              </a:rPr>
              <a:t>     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F</a:t>
            </a:r>
            <a:r>
              <a:rPr lang="ro-RO" sz="2400">
                <a:solidFill>
                  <a:schemeClr val="accent2"/>
                </a:solidFill>
                <a:latin typeface="Arial" charset="0"/>
              </a:rPr>
              <a:t>ă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r</a:t>
            </a:r>
            <a:r>
              <a:rPr lang="ro-RO" sz="2400">
                <a:solidFill>
                  <a:schemeClr val="accent2"/>
                </a:solidFill>
                <a:latin typeface="Arial" charset="0"/>
              </a:rPr>
              <a:t>ă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 clase de adres</a:t>
            </a:r>
            <a:r>
              <a:rPr lang="ro-RO" sz="2400">
                <a:solidFill>
                  <a:schemeClr val="accent2"/>
                </a:solidFill>
                <a:latin typeface="Arial" charset="0"/>
              </a:rPr>
              <a:t>ă</a:t>
            </a:r>
            <a:r>
              <a:rPr lang="en-US" sz="2400">
                <a:latin typeface="Arial" charset="0"/>
              </a:rPr>
              <a:t> – limita prefix/suffix oriunde</a:t>
            </a:r>
          </a:p>
          <a:p>
            <a:pPr eaLnBrk="1" hangingPunct="1">
              <a:buFontTx/>
              <a:buNone/>
            </a:pPr>
            <a:endParaRPr lang="en-US" sz="240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400">
                <a:latin typeface="Arial" charset="0"/>
              </a:rPr>
              <a:t>     </a:t>
            </a:r>
            <a:r>
              <a:rPr lang="en-US" sz="2400">
                <a:solidFill>
                  <a:schemeClr val="accent2"/>
                </a:solidFill>
                <a:latin typeface="Arial" charset="0"/>
              </a:rPr>
              <a:t>Tipuri speciale de adrese</a:t>
            </a:r>
            <a:r>
              <a:rPr lang="en-US" sz="2400">
                <a:latin typeface="Arial" charset="0"/>
              </a:rPr>
              <a:t>: </a:t>
            </a:r>
          </a:p>
          <a:p>
            <a:pPr lvl="2" eaLnBrk="1" hangingPunct="1"/>
            <a:r>
              <a:rPr lang="en-US">
                <a:latin typeface="Arial" charset="0"/>
              </a:rPr>
              <a:t>unicast </a:t>
            </a:r>
          </a:p>
          <a:p>
            <a:pPr lvl="2" eaLnBrk="1" hangingPunct="1"/>
            <a:r>
              <a:rPr lang="en-US">
                <a:latin typeface="Arial" charset="0"/>
              </a:rPr>
              <a:t>multicast  </a:t>
            </a:r>
          </a:p>
          <a:p>
            <a:pPr lvl="2" eaLnBrk="1" hangingPunct="1"/>
            <a:r>
              <a:rPr lang="en-US">
                <a:latin typeface="Arial" charset="0"/>
              </a:rPr>
              <a:t>cluster – colec</a:t>
            </a:r>
            <a:r>
              <a:rPr lang="ro-RO">
                <a:latin typeface="Arial" charset="0"/>
              </a:rPr>
              <a:t>ţ</a:t>
            </a:r>
            <a:r>
              <a:rPr lang="en-US">
                <a:latin typeface="Arial" charset="0"/>
              </a:rPr>
              <a:t>ie de calculatoare cu acela</a:t>
            </a:r>
            <a:r>
              <a:rPr lang="ro-RO">
                <a:latin typeface="Arial" charset="0"/>
              </a:rPr>
              <a:t>ş</a:t>
            </a:r>
            <a:r>
              <a:rPr lang="en-US">
                <a:latin typeface="Arial" charset="0"/>
              </a:rPr>
              <a:t>i prefix; datagrama livrat</a:t>
            </a:r>
            <a:r>
              <a:rPr lang="ro-RO">
                <a:latin typeface="Arial" charset="0"/>
              </a:rPr>
              <a:t>ă</a:t>
            </a:r>
            <a:r>
              <a:rPr lang="en-US">
                <a:latin typeface="Arial" charset="0"/>
              </a:rPr>
              <a:t> unuia din ele (permite duplicare servicii)</a:t>
            </a:r>
          </a:p>
          <a:p>
            <a:pPr lvl="2" eaLnBrk="1" hangingPunct="1">
              <a:buFontTx/>
              <a:buNone/>
            </a:pPr>
            <a:endParaRPr lang="en-US">
              <a:latin typeface="Arial" charset="0"/>
            </a:endParaRP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1E91131-2739-8647-B928-483FB92F9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228600"/>
            <a:ext cx="8763000" cy="6184900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sz="2800" dirty="0">
                <a:solidFill>
                  <a:schemeClr val="accent2"/>
                </a:solidFill>
                <a:latin typeface="Arial" charset="0"/>
              </a:rPr>
              <a:t>Nota</a:t>
            </a:r>
            <a:r>
              <a:rPr lang="ro-RO" sz="2800" dirty="0">
                <a:solidFill>
                  <a:schemeClr val="accent2"/>
                </a:solidFill>
                <a:latin typeface="Arial" charset="0"/>
              </a:rPr>
              <a:t>ţ</a:t>
            </a:r>
            <a:r>
              <a:rPr lang="en-US" sz="2800" dirty="0" err="1">
                <a:solidFill>
                  <a:schemeClr val="accent2"/>
                </a:solidFill>
                <a:latin typeface="Arial" charset="0"/>
              </a:rPr>
              <a:t>ia</a:t>
            </a:r>
            <a:r>
              <a:rPr lang="en-US" sz="2800" dirty="0">
                <a:solidFill>
                  <a:schemeClr val="accent2"/>
                </a:solidFill>
                <a:latin typeface="Arial" charset="0"/>
              </a:rPr>
              <a:t> </a:t>
            </a:r>
            <a:r>
              <a:rPr lang="en-US" sz="2800" dirty="0" err="1">
                <a:solidFill>
                  <a:schemeClr val="accent2"/>
                </a:solidFill>
                <a:latin typeface="Arial" charset="0"/>
              </a:rPr>
              <a:t>adres</a:t>
            </a:r>
            <a:r>
              <a:rPr lang="ro-RO" sz="2800" dirty="0">
                <a:solidFill>
                  <a:schemeClr val="accent2"/>
                </a:solidFill>
                <a:latin typeface="Arial" charset="0"/>
              </a:rPr>
              <a:t>ei</a:t>
            </a:r>
            <a:endParaRPr lang="en-US" sz="2800" dirty="0">
              <a:solidFill>
                <a:schemeClr val="accent2"/>
              </a:solidFill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400" dirty="0">
                <a:latin typeface="Arial" charset="0"/>
              </a:rPr>
              <a:t>16 </a:t>
            </a:r>
            <a:r>
              <a:rPr lang="en-US" sz="2400" dirty="0" err="1">
                <a:latin typeface="Arial" charset="0"/>
              </a:rPr>
              <a:t>numere</a:t>
            </a:r>
            <a:r>
              <a:rPr lang="en-US" sz="2400" dirty="0">
                <a:latin typeface="Arial" charset="0"/>
              </a:rPr>
              <a:t> </a:t>
            </a:r>
          </a:p>
          <a:p>
            <a:pPr eaLnBrk="1" hangingPunct="1">
              <a:buFontTx/>
              <a:buNone/>
            </a:pPr>
            <a:r>
              <a:rPr lang="en-US" sz="2400" dirty="0">
                <a:latin typeface="Arial" charset="0"/>
              </a:rPr>
              <a:t> 105.220.136.100.255.255.255.255.0.0.18.128.140.10.255.255</a:t>
            </a:r>
          </a:p>
          <a:p>
            <a:pPr eaLnBrk="1" hangingPunct="1">
              <a:buFontTx/>
              <a:buNone/>
            </a:pPr>
            <a:endParaRPr lang="en-US" sz="2400" dirty="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400" dirty="0">
                <a:latin typeface="Arial" charset="0"/>
              </a:rPr>
              <a:t>     Nota</a:t>
            </a:r>
            <a:r>
              <a:rPr lang="ro-RO" sz="2400" dirty="0">
                <a:latin typeface="Arial" charset="0"/>
              </a:rPr>
              <a:t>ţ</a:t>
            </a:r>
            <a:r>
              <a:rPr lang="en-US" sz="2400" dirty="0" err="1">
                <a:latin typeface="Arial" charset="0"/>
              </a:rPr>
              <a:t>ie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hexazecimal</a:t>
            </a:r>
            <a:r>
              <a:rPr lang="ro-RO" sz="2400" dirty="0">
                <a:latin typeface="Arial" charset="0"/>
              </a:rPr>
              <a:t>ă</a:t>
            </a:r>
            <a:endParaRPr lang="en-US" sz="2400" dirty="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400" dirty="0">
                <a:latin typeface="Arial" charset="0"/>
              </a:rPr>
              <a:t>  69DC:8864:FFFF:FFFF:0:1280:8C0A:FFFF</a:t>
            </a:r>
          </a:p>
          <a:p>
            <a:pPr eaLnBrk="1" hangingPunct="1">
              <a:buFontTx/>
              <a:buNone/>
            </a:pPr>
            <a:endParaRPr lang="en-US" sz="2400" dirty="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400" dirty="0">
                <a:latin typeface="Arial" charset="0"/>
              </a:rPr>
              <a:t>     </a:t>
            </a:r>
            <a:r>
              <a:rPr lang="en-US" sz="2400" dirty="0" err="1">
                <a:latin typeface="Arial" charset="0"/>
              </a:rPr>
              <a:t>Compresie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zerouri</a:t>
            </a:r>
            <a:endParaRPr lang="en-US" sz="2400" dirty="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400" dirty="0">
                <a:latin typeface="Arial" charset="0"/>
              </a:rPr>
              <a:t>                                    FF0C:0:0:0:0:0:0:B1</a:t>
            </a:r>
          </a:p>
          <a:p>
            <a:pPr eaLnBrk="1" hangingPunct="1">
              <a:buFontTx/>
              <a:buNone/>
            </a:pPr>
            <a:r>
              <a:rPr lang="en-US" sz="2400" dirty="0">
                <a:latin typeface="Arial" charset="0"/>
              </a:rPr>
              <a:t>                                    </a:t>
            </a:r>
            <a:r>
              <a:rPr lang="en-US" sz="2400" dirty="0">
                <a:solidFill>
                  <a:schemeClr val="accent2"/>
                </a:solidFill>
                <a:latin typeface="Arial" charset="0"/>
              </a:rPr>
              <a:t>FF0C::B1</a:t>
            </a:r>
          </a:p>
          <a:p>
            <a:pPr eaLnBrk="1" hangingPunct="1">
              <a:buFontTx/>
              <a:buNone/>
            </a:pPr>
            <a:r>
              <a:rPr lang="en-US" sz="2400" dirty="0">
                <a:latin typeface="Arial" charset="0"/>
              </a:rPr>
              <a:t>    </a:t>
            </a:r>
            <a:r>
              <a:rPr lang="en-US" sz="2400" dirty="0" err="1">
                <a:latin typeface="Arial" charset="0"/>
              </a:rPr>
              <a:t>adrese</a:t>
            </a:r>
            <a:r>
              <a:rPr lang="en-US" sz="2400" dirty="0">
                <a:latin typeface="Arial" charset="0"/>
              </a:rPr>
              <a:t> IPv6 cu 96 </a:t>
            </a:r>
            <a:r>
              <a:rPr lang="en-US" sz="2400" dirty="0" err="1">
                <a:latin typeface="Arial" charset="0"/>
              </a:rPr>
              <a:t>zerouri</a:t>
            </a:r>
            <a:r>
              <a:rPr lang="en-US" sz="2400" dirty="0">
                <a:latin typeface="Arial" charset="0"/>
              </a:rPr>
              <a:t> prefix </a:t>
            </a:r>
            <a:r>
              <a:rPr lang="en-US" sz="2400" dirty="0" err="1">
                <a:latin typeface="Arial" charset="0"/>
              </a:rPr>
              <a:t>sunt</a:t>
            </a:r>
            <a:r>
              <a:rPr lang="en-US" sz="2400" dirty="0">
                <a:latin typeface="Arial" charset="0"/>
              </a:rPr>
              <a:t> </a:t>
            </a:r>
            <a:r>
              <a:rPr lang="en-US" sz="2400" dirty="0" err="1">
                <a:latin typeface="Arial" charset="0"/>
              </a:rPr>
              <a:t>interpretate</a:t>
            </a:r>
            <a:r>
              <a:rPr lang="en-US" sz="2400" dirty="0">
                <a:latin typeface="Arial" charset="0"/>
              </a:rPr>
              <a:t> </a:t>
            </a:r>
            <a:r>
              <a:rPr lang="ro-RO" sz="2400" dirty="0">
                <a:latin typeface="Arial" charset="0"/>
              </a:rPr>
              <a:t>ca </a:t>
            </a:r>
            <a:r>
              <a:rPr lang="en-US" sz="2400" dirty="0" err="1">
                <a:latin typeface="Arial" charset="0"/>
              </a:rPr>
              <a:t>adrese</a:t>
            </a:r>
            <a:r>
              <a:rPr lang="en-US" sz="2400" dirty="0">
                <a:latin typeface="Arial" charset="0"/>
              </a:rPr>
              <a:t> IPv4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717464-0B5F-BB43-B139-E7CAFAFA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487363"/>
          </a:xfrm>
        </p:spPr>
        <p:txBody>
          <a:bodyPr/>
          <a:lstStyle/>
          <a:p>
            <a:pPr>
              <a:defRPr/>
            </a:pPr>
            <a:r>
              <a:rPr lang="en-GB" sz="2800" dirty="0" err="1"/>
              <a:t>Studiu</a:t>
            </a:r>
            <a:r>
              <a:rPr lang="en-GB" sz="2800" dirty="0"/>
              <a:t> individual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486400"/>
          </a:xfrm>
        </p:spPr>
        <p:txBody>
          <a:bodyPr/>
          <a:lstStyle/>
          <a:p>
            <a:pPr marL="0" indent="0" eaLnBrk="1" hangingPunct="1">
              <a:spcAft>
                <a:spcPts val="1800"/>
              </a:spcAft>
              <a:buFontTx/>
              <a:buNone/>
              <a:defRPr/>
            </a:pPr>
            <a:r>
              <a:rPr lang="pt-BR" sz="2000" dirty="0">
                <a:solidFill>
                  <a:srgbClr val="0000FF"/>
                </a:solidFill>
              </a:rPr>
              <a:t>A.</a:t>
            </a:r>
            <a:r>
              <a:rPr lang="ro-RO" sz="2000" dirty="0">
                <a:solidFill>
                  <a:srgbClr val="0000FF"/>
                </a:solidFill>
              </a:rPr>
              <a:t> </a:t>
            </a:r>
            <a:r>
              <a:rPr lang="pt-BR" sz="2000" dirty="0">
                <a:solidFill>
                  <a:srgbClr val="0000FF"/>
                </a:solidFill>
              </a:rPr>
              <a:t>S.</a:t>
            </a:r>
            <a:r>
              <a:rPr lang="ro-RO" sz="2000" dirty="0">
                <a:solidFill>
                  <a:srgbClr val="0000FF"/>
                </a:solidFill>
              </a:rPr>
              <a:t> </a:t>
            </a:r>
            <a:r>
              <a:rPr lang="pt-BR" sz="2000" dirty="0" err="1">
                <a:solidFill>
                  <a:srgbClr val="0000FF"/>
                </a:solidFill>
              </a:rPr>
              <a:t>Tanenbaum</a:t>
            </a:r>
            <a:r>
              <a:rPr lang="pt-BR" sz="2000" dirty="0">
                <a:solidFill>
                  <a:srgbClr val="0000FF"/>
                </a:solidFill>
              </a:rPr>
              <a:t> </a:t>
            </a:r>
            <a:r>
              <a:rPr lang="pt-BR" sz="2000" dirty="0" err="1">
                <a:solidFill>
                  <a:srgbClr val="0000FF"/>
                </a:solidFill>
              </a:rPr>
              <a:t>Reţele</a:t>
            </a:r>
            <a:r>
              <a:rPr lang="pt-BR" sz="2000" dirty="0">
                <a:solidFill>
                  <a:srgbClr val="0000FF"/>
                </a:solidFill>
              </a:rPr>
              <a:t> de </a:t>
            </a:r>
            <a:r>
              <a:rPr lang="pt-BR" sz="2000" dirty="0" err="1">
                <a:solidFill>
                  <a:srgbClr val="0000FF"/>
                </a:solidFill>
              </a:rPr>
              <a:t>calculatoare</a:t>
            </a:r>
            <a:r>
              <a:rPr lang="pt-BR" sz="2000" dirty="0">
                <a:solidFill>
                  <a:srgbClr val="0000FF"/>
                </a:solidFill>
              </a:rPr>
              <a:t>, </a:t>
            </a:r>
            <a:r>
              <a:rPr lang="pt-BR" sz="2000" dirty="0" err="1">
                <a:solidFill>
                  <a:srgbClr val="0000FF"/>
                </a:solidFill>
              </a:rPr>
              <a:t>ed</a:t>
            </a:r>
            <a:r>
              <a:rPr lang="pt-BR" sz="2000" dirty="0">
                <a:solidFill>
                  <a:srgbClr val="0000FF"/>
                </a:solidFill>
              </a:rPr>
              <a:t> 4-a, BYBLOS 2003</a:t>
            </a:r>
            <a:endParaRPr lang="en-US" sz="2000" dirty="0">
              <a:solidFill>
                <a:srgbClr val="0000FF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5.1  CERINŢELE DE PROIECTARE ALE NIVELULUI REŢEA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5.2.2  </a:t>
            </a:r>
            <a:r>
              <a:rPr lang="en-US" sz="2000" dirty="0" err="1"/>
              <a:t>Dirijarea</a:t>
            </a:r>
            <a:r>
              <a:rPr lang="en-US" sz="2000" dirty="0"/>
              <a:t> </a:t>
            </a:r>
            <a:r>
              <a:rPr lang="en-US" sz="2000" dirty="0" err="1"/>
              <a:t>pe</a:t>
            </a:r>
            <a:r>
              <a:rPr lang="en-US" sz="2000" dirty="0"/>
              <a:t> </a:t>
            </a:r>
            <a:r>
              <a:rPr lang="en-US" sz="2000" dirty="0" err="1"/>
              <a:t>calea</a:t>
            </a:r>
            <a:r>
              <a:rPr lang="en-US" sz="2000" dirty="0"/>
              <a:t> </a:t>
            </a:r>
            <a:r>
              <a:rPr lang="en-US" sz="2000" dirty="0" err="1"/>
              <a:t>cea</a:t>
            </a:r>
            <a:r>
              <a:rPr lang="en-US" sz="2000" dirty="0"/>
              <a:t> </a:t>
            </a:r>
            <a:r>
              <a:rPr lang="en-US" sz="2000" dirty="0" err="1"/>
              <a:t>mai</a:t>
            </a:r>
            <a:r>
              <a:rPr lang="en-US" sz="2000" dirty="0"/>
              <a:t> </a:t>
            </a:r>
            <a:r>
              <a:rPr lang="en-US" sz="2000" dirty="0" err="1"/>
              <a:t>scurtă</a:t>
            </a: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5.2.3  </a:t>
            </a:r>
            <a:r>
              <a:rPr lang="en-US" sz="2000" dirty="0" err="1"/>
              <a:t>Inundarea</a:t>
            </a:r>
            <a:r>
              <a:rPr lang="en-US" sz="2000" dirty="0"/>
              <a:t>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5.2.4  </a:t>
            </a:r>
            <a:r>
              <a:rPr lang="en-US" sz="2000" dirty="0" err="1"/>
              <a:t>Dirijare</a:t>
            </a:r>
            <a:r>
              <a:rPr lang="en-US" sz="2000" dirty="0"/>
              <a:t> cu </a:t>
            </a:r>
            <a:r>
              <a:rPr lang="en-US" sz="2000" dirty="0" err="1"/>
              <a:t>vectori</a:t>
            </a:r>
            <a:r>
              <a:rPr lang="en-US" sz="2000" dirty="0"/>
              <a:t> </a:t>
            </a:r>
            <a:r>
              <a:rPr lang="en-US" sz="2000" dirty="0" err="1"/>
              <a:t>distanţă</a:t>
            </a:r>
            <a:endParaRPr lang="en-US" sz="20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5.2.10 </a:t>
            </a:r>
            <a:r>
              <a:rPr lang="en-US" sz="2000" dirty="0" err="1"/>
              <a:t>Dirijarea</a:t>
            </a:r>
            <a:r>
              <a:rPr lang="en-US" sz="2000" dirty="0"/>
              <a:t> </a:t>
            </a:r>
            <a:r>
              <a:rPr lang="en-US" sz="2000" dirty="0" err="1"/>
              <a:t>în</a:t>
            </a:r>
            <a:r>
              <a:rPr lang="en-US" sz="2000" dirty="0"/>
              <a:t> </a:t>
            </a:r>
            <a:r>
              <a:rPr lang="en-US" sz="2000" dirty="0" err="1"/>
              <a:t>reţele</a:t>
            </a:r>
            <a:r>
              <a:rPr lang="en-US" sz="2000" dirty="0"/>
              <a:t> AD HOC</a:t>
            </a:r>
            <a:br>
              <a:rPr lang="en-US" sz="2000" dirty="0"/>
            </a:br>
            <a:r>
              <a:rPr lang="en-US" sz="2000" dirty="0"/>
              <a:t>5.6.1  </a:t>
            </a:r>
            <a:r>
              <a:rPr lang="en-US" sz="2000" dirty="0" err="1"/>
              <a:t>Protocolul</a:t>
            </a:r>
            <a:r>
              <a:rPr lang="en-US" sz="2000" dirty="0"/>
              <a:t> IP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5.6.2  </a:t>
            </a:r>
            <a:r>
              <a:rPr lang="en-US" sz="2000" dirty="0" err="1"/>
              <a:t>Adrese</a:t>
            </a:r>
            <a:r>
              <a:rPr lang="en-US" sz="2000" dirty="0"/>
              <a:t> IP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5.6.4  </a:t>
            </a:r>
            <a:r>
              <a:rPr lang="en-US" sz="2000" dirty="0" err="1"/>
              <a:t>Protocoale</a:t>
            </a:r>
            <a:r>
              <a:rPr lang="en-US" sz="2000" dirty="0"/>
              <a:t> de control </a:t>
            </a:r>
            <a:r>
              <a:rPr lang="en-US" sz="2000" dirty="0" err="1"/>
              <a:t>în</a:t>
            </a:r>
            <a:r>
              <a:rPr lang="en-US" sz="2000" dirty="0"/>
              <a:t> Internet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5.5.5  </a:t>
            </a:r>
            <a:r>
              <a:rPr lang="en-US" sz="2000" dirty="0" err="1"/>
              <a:t>Protocolul</a:t>
            </a:r>
            <a:r>
              <a:rPr lang="en-US" sz="2000" dirty="0"/>
              <a:t> de </a:t>
            </a:r>
            <a:r>
              <a:rPr lang="en-US" sz="2000" dirty="0" err="1"/>
              <a:t>dirijare</a:t>
            </a:r>
            <a:r>
              <a:rPr lang="en-US" sz="2000" dirty="0"/>
              <a:t> </a:t>
            </a:r>
            <a:r>
              <a:rPr lang="en-US" sz="2000" dirty="0" err="1"/>
              <a:t>folosit</a:t>
            </a:r>
            <a:r>
              <a:rPr lang="en-US" sz="2000" dirty="0"/>
              <a:t> de </a:t>
            </a:r>
            <a:r>
              <a:rPr lang="en-US" sz="2000" dirty="0" err="1"/>
              <a:t>porţile</a:t>
            </a:r>
            <a:r>
              <a:rPr lang="en-US" sz="2000" dirty="0"/>
              <a:t> </a:t>
            </a:r>
            <a:r>
              <a:rPr lang="en-US" sz="2000" dirty="0" err="1"/>
              <a:t>interioare</a:t>
            </a:r>
            <a:r>
              <a:rPr lang="en-US" sz="2000" dirty="0"/>
              <a:t>: OSPF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5.6.5  </a:t>
            </a:r>
            <a:r>
              <a:rPr lang="en-US" sz="2000" dirty="0" err="1"/>
              <a:t>Protocolul</a:t>
            </a:r>
            <a:r>
              <a:rPr lang="en-US" sz="2000" dirty="0"/>
              <a:t> de </a:t>
            </a:r>
            <a:r>
              <a:rPr lang="en-US" sz="2000" dirty="0" err="1"/>
              <a:t>dirijare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</a:t>
            </a:r>
            <a:r>
              <a:rPr lang="en-US" sz="2000" dirty="0" err="1"/>
              <a:t>porţi</a:t>
            </a:r>
            <a:r>
              <a:rPr lang="en-US" sz="2000" dirty="0"/>
              <a:t> </a:t>
            </a:r>
            <a:r>
              <a:rPr lang="en-US" sz="2000" dirty="0" err="1"/>
              <a:t>externe</a:t>
            </a:r>
            <a:r>
              <a:rPr lang="en-US" sz="2000" dirty="0"/>
              <a:t>: BGP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5.6.8  IPv6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>
              <a:effectLst/>
            </a:endParaRPr>
          </a:p>
        </p:txBody>
      </p:sp>
      <p:sp>
        <p:nvSpPr>
          <p:cNvPr id="5018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5018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6FF687-EB97-B245-B9FA-0D4049835990}" type="slidenum">
              <a:rPr lang="ro-RO" sz="900">
                <a:solidFill>
                  <a:schemeClr val="bg1"/>
                </a:solidFill>
                <a:cs typeface="Arial" charset="0"/>
              </a:rPr>
              <a:pPr eaLnBrk="1" hangingPunct="1"/>
              <a:t>72</a:t>
            </a:fld>
            <a:endParaRPr lang="ro-RO" sz="90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639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487363"/>
          </a:xfrm>
        </p:spPr>
        <p:txBody>
          <a:bodyPr/>
          <a:lstStyle/>
          <a:p>
            <a:pPr>
              <a:defRPr/>
            </a:pPr>
            <a:r>
              <a:rPr lang="en-GB" sz="2800" dirty="0" err="1"/>
              <a:t>Studiu</a:t>
            </a:r>
            <a:r>
              <a:rPr lang="en-GB" sz="2800" dirty="0"/>
              <a:t> individual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81000" y="914400"/>
            <a:ext cx="8382000" cy="5486400"/>
          </a:xfrm>
        </p:spPr>
        <p:txBody>
          <a:bodyPr/>
          <a:lstStyle/>
          <a:p>
            <a:pPr marL="0" indent="0">
              <a:spcBef>
                <a:spcPts val="480"/>
              </a:spcBef>
              <a:spcAft>
                <a:spcPts val="1800"/>
              </a:spcAft>
              <a:buFontTx/>
              <a:buNone/>
              <a:defRPr/>
            </a:pPr>
            <a:r>
              <a:rPr lang="pt-BR" sz="2000" dirty="0">
                <a:solidFill>
                  <a:srgbClr val="0000FF"/>
                </a:solidFill>
              </a:rPr>
              <a:t>A.</a:t>
            </a:r>
            <a:r>
              <a:rPr lang="ro-RO" sz="2000" dirty="0">
                <a:solidFill>
                  <a:srgbClr val="0000FF"/>
                </a:solidFill>
              </a:rPr>
              <a:t> </a:t>
            </a:r>
            <a:r>
              <a:rPr lang="pt-BR" sz="2000" dirty="0">
                <a:solidFill>
                  <a:srgbClr val="0000FF"/>
                </a:solidFill>
              </a:rPr>
              <a:t>S.</a:t>
            </a:r>
            <a:r>
              <a:rPr lang="ro-RO" sz="2000" dirty="0">
                <a:solidFill>
                  <a:srgbClr val="0000FF"/>
                </a:solidFill>
              </a:rPr>
              <a:t> </a:t>
            </a:r>
            <a:r>
              <a:rPr lang="pt-BR" sz="2000" dirty="0" err="1">
                <a:solidFill>
                  <a:srgbClr val="0000FF"/>
                </a:solidFill>
              </a:rPr>
              <a:t>Tanenbaum</a:t>
            </a:r>
            <a:r>
              <a:rPr lang="pt-BR" sz="2000" dirty="0">
                <a:solidFill>
                  <a:srgbClr val="0000FF"/>
                </a:solidFill>
              </a:rPr>
              <a:t> Computer networks, 5-th ed. PEARSON 2011</a:t>
            </a:r>
            <a:endParaRPr lang="en-US" sz="2000" dirty="0">
              <a:solidFill>
                <a:srgbClr val="0000FF"/>
              </a:solidFill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5.1 NETWORK LAYER DESIGN ISSUES</a:t>
            </a:r>
            <a:br>
              <a:rPr lang="en-US" sz="2000" dirty="0"/>
            </a:br>
            <a:r>
              <a:rPr lang="en-US" sz="2000" dirty="0"/>
              <a:t>5.2.2 Shortest Path Algorithm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5.2.3 Flooding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5.2.4 Distance Vector Routing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5.2.11 Routing in Ad Hoc Networks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5.6.1 The IP Version 4 Protocol</a:t>
            </a:r>
            <a:br>
              <a:rPr lang="en-US" sz="2000" dirty="0"/>
            </a:br>
            <a:r>
              <a:rPr lang="en-US" sz="2000" dirty="0"/>
              <a:t>5.6.2 IP Addresses</a:t>
            </a:r>
            <a:br>
              <a:rPr lang="en-US" sz="2000" dirty="0"/>
            </a:br>
            <a:r>
              <a:rPr lang="en-US" sz="2000" dirty="0"/>
              <a:t>5.6.3 IP Version 6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5.6.4 Internet Control Protocols</a:t>
            </a:r>
            <a:br>
              <a:rPr lang="en-US" sz="2000" dirty="0"/>
            </a:br>
            <a:r>
              <a:rPr lang="en-US" sz="2000" dirty="0"/>
              <a:t>5.6.6 OSPF—An Interior Gateway Routing Protocol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/>
              <a:t>5.6.7 BGP—The Exterior Gateway Routing Protocol 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50180" name="Footer Placeholder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50181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6FF687-EB97-B245-B9FA-0D4049835990}" type="slidenum">
              <a:rPr lang="ro-RO" sz="900">
                <a:solidFill>
                  <a:schemeClr val="bg1"/>
                </a:solidFill>
                <a:cs typeface="Arial" charset="0"/>
              </a:rPr>
              <a:pPr eaLnBrk="1" hangingPunct="1"/>
              <a:t>73</a:t>
            </a:fld>
            <a:endParaRPr lang="ro-RO" sz="900">
              <a:solidFill>
                <a:schemeClr val="bg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76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>
                <a:latin typeface="Arial" charset="0"/>
              </a:rPr>
              <a:t>Organizarea internă – circuit virtual</a:t>
            </a:r>
          </a:p>
        </p:txBody>
      </p:sp>
      <p:sp>
        <p:nvSpPr>
          <p:cNvPr id="9221" name="Text Box 17"/>
          <p:cNvSpPr txBox="1">
            <a:spLocks noChangeArrowheads="1"/>
          </p:cNvSpPr>
          <p:nvPr/>
        </p:nvSpPr>
        <p:spPr bwMode="auto">
          <a:xfrm>
            <a:off x="4718050" y="5054600"/>
            <a:ext cx="174625" cy="2444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600" b="1">
                <a:solidFill>
                  <a:schemeClr val="bg2"/>
                </a:solidFill>
                <a:cs typeface="+mn-cs"/>
              </a:rPr>
              <a:t>D</a:t>
            </a:r>
          </a:p>
        </p:txBody>
      </p:sp>
      <p:grpSp>
        <p:nvGrpSpPr>
          <p:cNvPr id="26627" name="Group 3"/>
          <p:cNvGrpSpPr>
            <a:grpSpLocks/>
          </p:cNvGrpSpPr>
          <p:nvPr/>
        </p:nvGrpSpPr>
        <p:grpSpPr bwMode="auto">
          <a:xfrm>
            <a:off x="134938" y="1036638"/>
            <a:ext cx="8780462" cy="5006975"/>
            <a:chOff x="134477" y="1036638"/>
            <a:chExt cx="8780923" cy="5006753"/>
          </a:xfrm>
        </p:grpSpPr>
        <p:pic>
          <p:nvPicPr>
            <p:cNvPr id="26632" name="Picture 5" descr="5-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1036638"/>
              <a:ext cx="8763000" cy="4849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77" y="4226760"/>
              <a:ext cx="7291295" cy="1816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927225" y="5080000"/>
            <a:ext cx="419100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tIns="9144"/>
          <a:lstStyle/>
          <a:p>
            <a:r>
              <a:rPr lang="en-GB" sz="2000"/>
              <a:t>1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30563" y="5083175"/>
            <a:ext cx="417512" cy="342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tIns="9144"/>
          <a:lstStyle/>
          <a:p>
            <a:r>
              <a:rPr lang="en-GB" sz="2000"/>
              <a:t>1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34938" y="5065713"/>
            <a:ext cx="7275512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395663" y="6053138"/>
            <a:ext cx="54197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b="1" dirty="0" err="1">
                <a:solidFill>
                  <a:srgbClr val="D60093"/>
                </a:solidFill>
                <a:cs typeface="+mn-cs"/>
              </a:rPr>
              <a:t>Nodul</a:t>
            </a:r>
            <a:r>
              <a:rPr lang="en-US" b="1" dirty="0">
                <a:solidFill>
                  <a:srgbClr val="D60093"/>
                </a:solidFill>
                <a:cs typeface="+mn-cs"/>
              </a:rPr>
              <a:t> A re-</a:t>
            </a:r>
            <a:r>
              <a:rPr lang="en-US" b="1" dirty="0" err="1">
                <a:solidFill>
                  <a:srgbClr val="D60093"/>
                </a:solidFill>
                <a:cs typeface="+mn-cs"/>
              </a:rPr>
              <a:t>numeroteaza</a:t>
            </a:r>
            <a:r>
              <a:rPr lang="en-US" b="1" dirty="0">
                <a:solidFill>
                  <a:srgbClr val="D60093"/>
                </a:solidFill>
                <a:cs typeface="+mn-cs"/>
              </a:rPr>
              <a:t> </a:t>
            </a:r>
            <a:r>
              <a:rPr lang="en-US" b="1" dirty="0" err="1">
                <a:solidFill>
                  <a:srgbClr val="D60093"/>
                </a:solidFill>
                <a:cs typeface="+mn-cs"/>
              </a:rPr>
              <a:t>circuitul</a:t>
            </a:r>
            <a:r>
              <a:rPr lang="en-US" b="1" dirty="0">
                <a:solidFill>
                  <a:srgbClr val="D60093"/>
                </a:solidFill>
                <a:cs typeface="+mn-cs"/>
              </a:rPr>
              <a:t> virtual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CD429C5-4311-414B-A463-25027B3BD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62200" y="6553200"/>
            <a:ext cx="4572000" cy="30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Arial" charset="0"/>
              </a:rPr>
              <a:t>Caracteristici</a:t>
            </a:r>
            <a:r>
              <a:rPr lang="en-GB" dirty="0">
                <a:latin typeface="Arial" charset="0"/>
              </a:rPr>
              <a:t> circuit virtual</a:t>
            </a:r>
          </a:p>
        </p:txBody>
      </p:sp>
      <p:sp>
        <p:nvSpPr>
          <p:cNvPr id="27650" name="Content Placeholder 4"/>
          <p:cNvSpPr>
            <a:spLocks noGrp="1"/>
          </p:cNvSpPr>
          <p:nvPr>
            <p:ph idx="1"/>
          </p:nvPr>
        </p:nvSpPr>
        <p:spPr>
          <a:xfrm>
            <a:off x="381000" y="1001713"/>
            <a:ext cx="8382000" cy="5399087"/>
          </a:xfrm>
        </p:spPr>
        <p:txBody>
          <a:bodyPr/>
          <a:lstStyle/>
          <a:p>
            <a:r>
              <a:rPr lang="en-GB" dirty="0" err="1">
                <a:latin typeface="Arial" charset="0"/>
              </a:rPr>
              <a:t>Organizare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bazata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pe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conexiune</a:t>
            </a:r>
            <a:endParaRPr lang="en-GB" dirty="0">
              <a:solidFill>
                <a:srgbClr val="0000FF"/>
              </a:solidFill>
              <a:latin typeface="Arial" charset="0"/>
            </a:endParaRPr>
          </a:p>
          <a:p>
            <a:pPr lvl="1"/>
            <a:r>
              <a:rPr lang="en-GB" dirty="0" err="1">
                <a:latin typeface="Arial" charset="0"/>
              </a:rPr>
              <a:t>Transferul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incepe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dupa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stabilirea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conexiunii</a:t>
            </a:r>
            <a:endParaRPr lang="en-GB" dirty="0">
              <a:latin typeface="Arial" charset="0"/>
            </a:endParaRPr>
          </a:p>
          <a:p>
            <a:pPr lvl="1"/>
            <a:r>
              <a:rPr lang="en-GB" dirty="0" err="1">
                <a:latin typeface="Arial" charset="0"/>
              </a:rPr>
              <a:t>Pachetul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contine</a:t>
            </a:r>
            <a:r>
              <a:rPr lang="en-GB" dirty="0">
                <a:latin typeface="Arial" charset="0"/>
              </a:rPr>
              <a:t> id-</a:t>
            </a:r>
            <a:r>
              <a:rPr lang="en-GB" dirty="0" err="1">
                <a:latin typeface="Arial" charset="0"/>
              </a:rPr>
              <a:t>ul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conexiunii</a:t>
            </a:r>
            <a:endParaRPr lang="en-GB" dirty="0">
              <a:latin typeface="Arial" charset="0"/>
            </a:endParaRPr>
          </a:p>
          <a:p>
            <a:pPr lvl="1"/>
            <a:r>
              <a:rPr lang="en-GB" dirty="0">
                <a:latin typeface="Arial" charset="0"/>
              </a:rPr>
              <a:t>Se pot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aloca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resurse</a:t>
            </a:r>
            <a:r>
              <a:rPr lang="en-GB" dirty="0">
                <a:latin typeface="Arial" charset="0"/>
              </a:rPr>
              <a:t> la </a:t>
            </a:r>
            <a:r>
              <a:rPr lang="en-GB" dirty="0" err="1">
                <a:latin typeface="Arial" charset="0"/>
              </a:rPr>
              <a:t>stabilirea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conexiunii</a:t>
            </a:r>
            <a:r>
              <a:rPr lang="en-GB" dirty="0">
                <a:latin typeface="Arial" charset="0"/>
              </a:rPr>
              <a:t> (</a:t>
            </a:r>
            <a:r>
              <a:rPr lang="en-GB" dirty="0" err="1">
                <a:latin typeface="Arial" charset="0"/>
              </a:rPr>
              <a:t>memorie</a:t>
            </a:r>
            <a:r>
              <a:rPr lang="en-GB" dirty="0">
                <a:latin typeface="Arial" charset="0"/>
              </a:rPr>
              <a:t> tampon </a:t>
            </a:r>
            <a:r>
              <a:rPr lang="en-GB" dirty="0" err="1">
                <a:latin typeface="Arial" charset="0"/>
              </a:rPr>
              <a:t>pentru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pachete</a:t>
            </a:r>
            <a:r>
              <a:rPr lang="en-GB" dirty="0">
                <a:latin typeface="Arial" charset="0"/>
              </a:rPr>
              <a:t>) </a:t>
            </a:r>
          </a:p>
          <a:p>
            <a:r>
              <a:rPr lang="en-GB" dirty="0" err="1">
                <a:latin typeface="Arial" charset="0"/>
              </a:rPr>
              <a:t>Transmitatorul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stie</a:t>
            </a:r>
            <a:r>
              <a:rPr lang="en-GB" dirty="0">
                <a:latin typeface="Arial" charset="0"/>
              </a:rPr>
              <a:t> </a:t>
            </a:r>
          </a:p>
          <a:p>
            <a:pPr lvl="1"/>
            <a:r>
              <a:rPr lang="en-GB" dirty="0" err="1">
                <a:latin typeface="Arial" charset="0"/>
              </a:rPr>
              <a:t>ca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exista</a:t>
            </a:r>
            <a:r>
              <a:rPr lang="en-GB" dirty="0">
                <a:latin typeface="Arial" charset="0"/>
              </a:rPr>
              <a:t> o </a:t>
            </a:r>
            <a:r>
              <a:rPr lang="en-GB" dirty="0" err="1">
                <a:latin typeface="Arial" charset="0"/>
              </a:rPr>
              <a:t>conexiune</a:t>
            </a:r>
            <a:endParaRPr lang="en-GB" dirty="0">
              <a:latin typeface="Arial" charset="0"/>
            </a:endParaRPr>
          </a:p>
          <a:p>
            <a:pPr lvl="1"/>
            <a:r>
              <a:rPr lang="en-GB" dirty="0" err="1">
                <a:latin typeface="Arial" charset="0"/>
              </a:rPr>
              <a:t>ca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receptorul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este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pregatit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sa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primeasca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pachete</a:t>
            </a:r>
            <a:endParaRPr lang="en-GB" dirty="0">
              <a:latin typeface="Arial" charset="0"/>
            </a:endParaRPr>
          </a:p>
          <a:p>
            <a:r>
              <a:rPr lang="en-GB" dirty="0">
                <a:latin typeface="Arial" charset="0"/>
              </a:rPr>
              <a:t>Se </a:t>
            </a:r>
            <a:r>
              <a:rPr lang="en-GB" dirty="0" err="1">
                <a:latin typeface="Arial" charset="0"/>
              </a:rPr>
              <a:t>pastreaza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ordinea</a:t>
            </a:r>
            <a:r>
              <a:rPr lang="en-GB" dirty="0">
                <a:solidFill>
                  <a:srgbClr val="0000FF"/>
                </a:solidFill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pachetelor</a:t>
            </a:r>
            <a:endParaRPr lang="en-GB" dirty="0">
              <a:latin typeface="Arial" charset="0"/>
            </a:endParaRPr>
          </a:p>
          <a:p>
            <a:r>
              <a:rPr lang="en-GB" dirty="0">
                <a:latin typeface="Arial" charset="0"/>
              </a:rPr>
              <a:t>Se </a:t>
            </a:r>
            <a:r>
              <a:rPr lang="en-GB" dirty="0" err="1">
                <a:latin typeface="Arial" charset="0"/>
              </a:rPr>
              <a:t>poate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controla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solidFill>
                  <a:srgbClr val="0000FF"/>
                </a:solidFill>
                <a:latin typeface="Arial" charset="0"/>
              </a:rPr>
              <a:t>fluxul</a:t>
            </a:r>
            <a:endParaRPr lang="en-GB" dirty="0">
              <a:solidFill>
                <a:srgbClr val="0000FF"/>
              </a:solidFill>
              <a:latin typeface="Arial" charset="0"/>
            </a:endParaRPr>
          </a:p>
          <a:p>
            <a:endParaRPr lang="en-GB" dirty="0">
              <a:latin typeface="Arial" charset="0"/>
            </a:endParaRPr>
          </a:p>
          <a:p>
            <a:r>
              <a:rPr lang="en-GB" dirty="0" err="1">
                <a:latin typeface="Arial" charset="0"/>
              </a:rPr>
              <a:t>Folosit</a:t>
            </a:r>
            <a:r>
              <a:rPr lang="en-GB" dirty="0">
                <a:latin typeface="Arial" charset="0"/>
              </a:rPr>
              <a:t> in</a:t>
            </a:r>
          </a:p>
          <a:p>
            <a:pPr lvl="1"/>
            <a:r>
              <a:rPr lang="en-GB" dirty="0">
                <a:latin typeface="Arial" charset="0"/>
              </a:rPr>
              <a:t>MPLS (</a:t>
            </a:r>
            <a:r>
              <a:rPr lang="en-GB" dirty="0" err="1">
                <a:latin typeface="Arial" charset="0"/>
              </a:rPr>
              <a:t>MultiProtocol</a:t>
            </a:r>
            <a:r>
              <a:rPr lang="en-GB" dirty="0">
                <a:latin typeface="Arial" charset="0"/>
              </a:rPr>
              <a:t> Label Switching)</a:t>
            </a:r>
          </a:p>
          <a:p>
            <a:pPr lvl="1"/>
            <a:r>
              <a:rPr lang="en-GB" dirty="0" err="1">
                <a:latin typeface="Arial" charset="0"/>
              </a:rPr>
              <a:t>retele</a:t>
            </a:r>
            <a:r>
              <a:rPr lang="en-GB" dirty="0">
                <a:latin typeface="Arial" charset="0"/>
              </a:rPr>
              <a:t> </a:t>
            </a:r>
            <a:r>
              <a:rPr lang="en-GB" dirty="0" err="1">
                <a:latin typeface="Arial" charset="0"/>
              </a:rPr>
              <a:t>virtuale</a:t>
            </a:r>
            <a:r>
              <a:rPr lang="en-GB" dirty="0">
                <a:latin typeface="Arial" charset="0"/>
              </a:rPr>
              <a:t> private (VPN – Virtual Private Network)</a:t>
            </a:r>
          </a:p>
        </p:txBody>
      </p:sp>
      <p:sp>
        <p:nvSpPr>
          <p:cNvPr id="27652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ro-RO" sz="1000" dirty="0">
                <a:solidFill>
                  <a:schemeClr val="bg1"/>
                </a:solidFill>
                <a:cs typeface="Arial" charset="0"/>
              </a:rPr>
              <a:t>Protocoale de </a:t>
            </a:r>
            <a:r>
              <a:rPr lang="ro-RO" sz="1000" dirty="0" err="1">
                <a:solidFill>
                  <a:schemeClr val="bg1"/>
                </a:solidFill>
                <a:cs typeface="Arial" charset="0"/>
              </a:rPr>
              <a:t>comunicaţie</a:t>
            </a:r>
            <a:r>
              <a:rPr lang="en-US" sz="1000" dirty="0">
                <a:solidFill>
                  <a:schemeClr val="bg1"/>
                </a:solidFill>
                <a:cs typeface="Arial" charset="0"/>
              </a:rPr>
              <a:t> – Curs 5</a:t>
            </a:r>
            <a:endParaRPr lang="ro-RO" sz="1000" dirty="0">
              <a:solidFill>
                <a:schemeClr val="bg1"/>
              </a:solidFill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6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6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6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6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Arial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ă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4933</TotalTime>
  <Words>6074</Words>
  <Application>Microsoft Macintosh PowerPoint</Application>
  <PresentationFormat>On-screen Show (4:3)</PresentationFormat>
  <Paragraphs>913</Paragraphs>
  <Slides>73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Arial Narrow</vt:lpstr>
      <vt:lpstr>Courier New</vt:lpstr>
      <vt:lpstr>Tahoma</vt:lpstr>
      <vt:lpstr>Times Ro</vt:lpstr>
      <vt:lpstr>Wingdings</vt:lpstr>
      <vt:lpstr>1_Default Design</vt:lpstr>
      <vt:lpstr>Bitmap Image</vt:lpstr>
      <vt:lpstr>Nivelul retea</vt:lpstr>
      <vt:lpstr>Cuprins</vt:lpstr>
      <vt:lpstr>De ce este nevoie de pachete?</vt:lpstr>
      <vt:lpstr>PowerPoint Presentation</vt:lpstr>
      <vt:lpstr>PowerPoint Presentation</vt:lpstr>
      <vt:lpstr>Organizarea internă - datagrame</vt:lpstr>
      <vt:lpstr>Caracteristici datagrame</vt:lpstr>
      <vt:lpstr>Organizarea internă – circuit virtual</vt:lpstr>
      <vt:lpstr>Caracteristici circuit virtual</vt:lpstr>
      <vt:lpstr>Protocolul IP</vt:lpstr>
      <vt:lpstr>Protocol IPv4 – formatul pachetului</vt:lpstr>
      <vt:lpstr>MTU – Maximum Transmission Unit </vt:lpstr>
      <vt:lpstr>Campurile de antet pentru fragmentare (1)</vt:lpstr>
      <vt:lpstr>Campurile de antet pentru fragmentare (2)</vt:lpstr>
      <vt:lpstr>Clase de adrese IP</vt:lpstr>
      <vt:lpstr>Câteva adrese speciale</vt:lpstr>
      <vt:lpstr>Tabele de dirijare</vt:lpstr>
      <vt:lpstr>Algoritm de forwarding IP</vt:lpstr>
      <vt:lpstr>Exemplu</vt:lpstr>
      <vt:lpstr>Conversie adresa IP – adresa fizică</vt:lpstr>
      <vt:lpstr>ARP - Address Resolution Protocol</vt:lpstr>
      <vt:lpstr>Conversie adresa IP – adresa fizică</vt:lpstr>
      <vt:lpstr>Subreţele</vt:lpstr>
      <vt:lpstr>CIDR – Classless InterDomain Routing</vt:lpstr>
      <vt:lpstr>CIDR – Exemplu</vt:lpstr>
      <vt:lpstr>CIDR – reguli de alocare a adreselor</vt:lpstr>
      <vt:lpstr>Algoritm forwarding</vt:lpstr>
      <vt:lpstr>Algoritm forwarding (2)</vt:lpstr>
      <vt:lpstr>Potriviri multiple</vt:lpstr>
      <vt:lpstr>Reducere dimensiune tabelă rutare</vt:lpstr>
      <vt:lpstr>NAT – Network Address Translation</vt:lpstr>
      <vt:lpstr>Translatarea adresa globală  adresa privată</vt:lpstr>
      <vt:lpstr>Principiul NAT</vt:lpstr>
      <vt:lpstr>PowerPoint Presentation</vt:lpstr>
      <vt:lpstr>ICMP- Internet Control Message Protocol</vt:lpstr>
      <vt:lpstr>Folosire ICMP pentru aflare path MTU</vt:lpstr>
      <vt:lpstr>Dirijarea - clasificare</vt:lpstr>
      <vt:lpstr>Vectorii distanţelor</vt:lpstr>
      <vt:lpstr>PowerPoint Presentation</vt:lpstr>
      <vt:lpstr>Problema numărării la infinit</vt:lpstr>
      <vt:lpstr>Problema numărării la infinit (2)</vt:lpstr>
      <vt:lpstr>Problema numărării la infinit - solutii (3)</vt:lpstr>
      <vt:lpstr>RIP - Routing Information Protocol </vt:lpstr>
      <vt:lpstr>Starea legaturii</vt:lpstr>
      <vt:lpstr>Transmiterea prin inundare</vt:lpstr>
      <vt:lpstr>Algoritmul căii celei mai scurte</vt:lpstr>
      <vt:lpstr>PowerPoint Presentation</vt:lpstr>
      <vt:lpstr>Structura ierarhica a Internet-ului</vt:lpstr>
      <vt:lpstr>Structura ierarhica AS</vt:lpstr>
      <vt:lpstr>Structura ierarhica AS (2)</vt:lpstr>
      <vt:lpstr>Mesaje OSPF</vt:lpstr>
      <vt:lpstr>Calcul rute - Nivel 1 (zona)</vt:lpstr>
      <vt:lpstr>Calcul rute - Nivel 2 (AS)</vt:lpstr>
      <vt:lpstr>BGP – Border Gateway Protocol</vt:lpstr>
      <vt:lpstr>Dirijarea în reţele ad hoc</vt:lpstr>
      <vt:lpstr>Cum functioneaza?</vt:lpstr>
      <vt:lpstr>PowerPoint Presentation</vt:lpstr>
      <vt:lpstr>Probleme</vt:lpstr>
      <vt:lpstr>Probleme-2</vt:lpstr>
      <vt:lpstr>Informatii pastrate de noduri</vt:lpstr>
      <vt:lpstr>Pachete ROUTE REQUEST</vt:lpstr>
      <vt:lpstr>Pachete ROUTE REPLY</vt:lpstr>
      <vt:lpstr>Intreţinerea rutelor</vt:lpstr>
      <vt:lpstr>IPv6 - Motivaţii</vt:lpstr>
      <vt:lpstr>PowerPoint Presentation</vt:lpstr>
      <vt:lpstr>PowerPoint Presentation</vt:lpstr>
      <vt:lpstr>IPv6 – antete extensie</vt:lpstr>
      <vt:lpstr>PowerPoint Presentation</vt:lpstr>
      <vt:lpstr>PowerPoint Presentation</vt:lpstr>
      <vt:lpstr>PowerPoint Presentation</vt:lpstr>
      <vt:lpstr>PowerPoint Presentation</vt:lpstr>
      <vt:lpstr>Studiu individual</vt:lpstr>
      <vt:lpstr>Studiu individual</vt:lpstr>
    </vt:vector>
  </TitlesOfParts>
  <Company>East Texas Data Service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Data Link Layer</dc:title>
  <dc:creator>Steve Armstrong</dc:creator>
  <cp:lastModifiedBy>Ciprian Mihai DOBRE (24408)</cp:lastModifiedBy>
  <cp:revision>445</cp:revision>
  <dcterms:created xsi:type="dcterms:W3CDTF">2002-07-07T21:28:42Z</dcterms:created>
  <dcterms:modified xsi:type="dcterms:W3CDTF">2020-03-14T07:57:00Z</dcterms:modified>
</cp:coreProperties>
</file>